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36"/>
  </p:notesMasterIdLst>
  <p:handoutMasterIdLst>
    <p:handoutMasterId r:id="rId37"/>
  </p:handoutMasterIdLst>
  <p:sldIdLst>
    <p:sldId id="269" r:id="rId3"/>
    <p:sldId id="320" r:id="rId4"/>
    <p:sldId id="280" r:id="rId5"/>
    <p:sldId id="300" r:id="rId6"/>
    <p:sldId id="285" r:id="rId7"/>
    <p:sldId id="298" r:id="rId8"/>
    <p:sldId id="291" r:id="rId9"/>
    <p:sldId id="301" r:id="rId10"/>
    <p:sldId id="289" r:id="rId11"/>
    <p:sldId id="303" r:id="rId12"/>
    <p:sldId id="305" r:id="rId13"/>
    <p:sldId id="319" r:id="rId14"/>
    <p:sldId id="306" r:id="rId15"/>
    <p:sldId id="308" r:id="rId16"/>
    <p:sldId id="315" r:id="rId17"/>
    <p:sldId id="309" r:id="rId18"/>
    <p:sldId id="310" r:id="rId19"/>
    <p:sldId id="311" r:id="rId20"/>
    <p:sldId id="290" r:id="rId21"/>
    <p:sldId id="296" r:id="rId22"/>
    <p:sldId id="297" r:id="rId23"/>
    <p:sldId id="302" r:id="rId24"/>
    <p:sldId id="292" r:id="rId25"/>
    <p:sldId id="293" r:id="rId26"/>
    <p:sldId id="294" r:id="rId27"/>
    <p:sldId id="304" r:id="rId28"/>
    <p:sldId id="287" r:id="rId29"/>
    <p:sldId id="312" r:id="rId30"/>
    <p:sldId id="317" r:id="rId31"/>
    <p:sldId id="314" r:id="rId32"/>
    <p:sldId id="316" r:id="rId33"/>
    <p:sldId id="313" r:id="rId34"/>
    <p:sldId id="318" r:id="rId35"/>
  </p:sldIdLst>
  <p:sldSz cx="12188825"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4" pos="3839">
          <p15:clr>
            <a:srgbClr val="A4A3A4"/>
          </p15:clr>
        </p15:guide>
      </p15:sldGuideLst>
    </p:ext>
    <p:ext uri="{2D200454-40CA-4A62-9FC3-DE9A4176ACB9}">
      <p15:notesGuideLst xmlns="" xmlns:p15="http://schemas.microsoft.com/office/powerpoint/2012/main">
        <p15:guide id="1" orient="horz" pos="29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67301" autoAdjust="0"/>
  </p:normalViewPr>
  <p:slideViewPr>
    <p:cSldViewPr>
      <p:cViewPr>
        <p:scale>
          <a:sx n="68" d="100"/>
          <a:sy n="68" d="100"/>
        </p:scale>
        <p:origin x="-1728" y="-368"/>
      </p:cViewPr>
      <p:guideLst>
        <p:guide orient="horz" pos="2160"/>
        <p:guide pos="3839"/>
      </p:guideLst>
    </p:cSldViewPr>
  </p:slideViewPr>
  <p:outlineViewPr>
    <p:cViewPr>
      <p:scale>
        <a:sx n="33" d="100"/>
        <a:sy n="33" d="100"/>
      </p:scale>
      <p:origin x="0" y="-1512"/>
    </p:cViewPr>
  </p:outlineViewPr>
  <p:notesTextViewPr>
    <p:cViewPr>
      <p:scale>
        <a:sx n="100" d="100"/>
        <a:sy n="100" d="100"/>
      </p:scale>
      <p:origin x="0" y="0"/>
    </p:cViewPr>
  </p:notesTextViewPr>
  <p:notesViewPr>
    <p:cSldViewPr showGuides="1">
      <p:cViewPr varScale="1">
        <p:scale>
          <a:sx n="63" d="100"/>
          <a:sy n="63" d="100"/>
        </p:scale>
        <p:origin x="1986" y="10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D04F0-D313-4A5E-B2D8-9D9582484DDD}" type="doc">
      <dgm:prSet loTypeId="urn:microsoft.com/office/officeart/2005/8/layout/hChevron3" loCatId="process" qsTypeId="urn:microsoft.com/office/officeart/2005/8/quickstyle/3d2" qsCatId="3D" csTypeId="urn:microsoft.com/office/officeart/2005/8/colors/colorful2" csCatId="colorful" phldr="1"/>
      <dgm:spPr/>
    </dgm:pt>
    <dgm:pt modelId="{42B62B4C-C8E7-4F90-93AC-96D9215199B0}">
      <dgm:prSet phldrT="[Text]"/>
      <dgm:spPr/>
      <dgm:t>
        <a:bodyPr/>
        <a:lstStyle/>
        <a:p>
          <a:r>
            <a:rPr lang="en-US" dirty="0"/>
            <a:t>Self  Awareness </a:t>
          </a:r>
        </a:p>
      </dgm:t>
    </dgm:pt>
    <dgm:pt modelId="{95BCFA40-89AC-4E2F-84F9-D6F27D089AE9}" type="parTrans" cxnId="{CCC629C7-A04F-4398-AD03-7B405E4227E3}">
      <dgm:prSet/>
      <dgm:spPr/>
      <dgm:t>
        <a:bodyPr/>
        <a:lstStyle/>
        <a:p>
          <a:endParaRPr lang="en-US"/>
        </a:p>
      </dgm:t>
    </dgm:pt>
    <dgm:pt modelId="{C6978B52-FB2C-4F64-8A02-E3EC89FCB1EF}" type="sibTrans" cxnId="{CCC629C7-A04F-4398-AD03-7B405E4227E3}">
      <dgm:prSet/>
      <dgm:spPr/>
      <dgm:t>
        <a:bodyPr/>
        <a:lstStyle/>
        <a:p>
          <a:endParaRPr lang="en-US"/>
        </a:p>
      </dgm:t>
    </dgm:pt>
    <dgm:pt modelId="{A660D4DD-78A6-43FE-8CC9-1BAC151F6125}">
      <dgm:prSet/>
      <dgm:spPr/>
      <dgm:t>
        <a:bodyPr/>
        <a:lstStyle/>
        <a:p>
          <a:r>
            <a:rPr lang="en-US" dirty="0"/>
            <a:t>Self  Regulation</a:t>
          </a:r>
        </a:p>
      </dgm:t>
    </dgm:pt>
    <dgm:pt modelId="{A6720F76-D491-4078-9DB8-7CDCCD636F5E}" type="parTrans" cxnId="{365D1F12-3E6C-44B2-AE38-32573DFA8937}">
      <dgm:prSet/>
      <dgm:spPr/>
      <dgm:t>
        <a:bodyPr/>
        <a:lstStyle/>
        <a:p>
          <a:endParaRPr lang="en-US"/>
        </a:p>
      </dgm:t>
    </dgm:pt>
    <dgm:pt modelId="{B652A921-3EDA-4BC4-A3D0-4E777E9A78EF}" type="sibTrans" cxnId="{365D1F12-3E6C-44B2-AE38-32573DFA8937}">
      <dgm:prSet/>
      <dgm:spPr/>
      <dgm:t>
        <a:bodyPr/>
        <a:lstStyle/>
        <a:p>
          <a:endParaRPr lang="en-US"/>
        </a:p>
      </dgm:t>
    </dgm:pt>
    <dgm:pt modelId="{E1C0DB3D-61BE-4E05-BD30-82835E2C646F}">
      <dgm:prSet/>
      <dgm:spPr/>
      <dgm:t>
        <a:bodyPr/>
        <a:lstStyle/>
        <a:p>
          <a:r>
            <a:rPr lang="en-US" dirty="0"/>
            <a:t>Motivation</a:t>
          </a:r>
        </a:p>
      </dgm:t>
    </dgm:pt>
    <dgm:pt modelId="{CE40B0DC-78CE-4E6B-93AE-498416731422}" type="parTrans" cxnId="{8383CC9E-C570-4EAF-BC44-5A16EB71D801}">
      <dgm:prSet/>
      <dgm:spPr/>
      <dgm:t>
        <a:bodyPr/>
        <a:lstStyle/>
        <a:p>
          <a:endParaRPr lang="en-US"/>
        </a:p>
      </dgm:t>
    </dgm:pt>
    <dgm:pt modelId="{019978FB-5390-4FED-8549-3800CEC243D1}" type="sibTrans" cxnId="{8383CC9E-C570-4EAF-BC44-5A16EB71D801}">
      <dgm:prSet/>
      <dgm:spPr/>
      <dgm:t>
        <a:bodyPr/>
        <a:lstStyle/>
        <a:p>
          <a:endParaRPr lang="en-US"/>
        </a:p>
      </dgm:t>
    </dgm:pt>
    <dgm:pt modelId="{A30E6DF2-E98C-4CE8-8291-1CA15D680C48}">
      <dgm:prSet/>
      <dgm:spPr/>
      <dgm:t>
        <a:bodyPr/>
        <a:lstStyle/>
        <a:p>
          <a:r>
            <a:rPr lang="en-US" dirty="0"/>
            <a:t>Empathy</a:t>
          </a:r>
        </a:p>
      </dgm:t>
    </dgm:pt>
    <dgm:pt modelId="{15ADF0AB-53FF-4350-9CF4-6D85D657C902}" type="parTrans" cxnId="{5F167BFF-04ED-421B-B351-9E76596B2D09}">
      <dgm:prSet/>
      <dgm:spPr/>
      <dgm:t>
        <a:bodyPr/>
        <a:lstStyle/>
        <a:p>
          <a:endParaRPr lang="en-US"/>
        </a:p>
      </dgm:t>
    </dgm:pt>
    <dgm:pt modelId="{81522237-6B07-4145-AE91-7FD4E4062C71}" type="sibTrans" cxnId="{5F167BFF-04ED-421B-B351-9E76596B2D09}">
      <dgm:prSet/>
      <dgm:spPr/>
      <dgm:t>
        <a:bodyPr/>
        <a:lstStyle/>
        <a:p>
          <a:endParaRPr lang="en-US"/>
        </a:p>
      </dgm:t>
    </dgm:pt>
    <dgm:pt modelId="{6F2A88B3-08CE-41C4-9A5B-570E9D8034A7}">
      <dgm:prSet/>
      <dgm:spPr/>
      <dgm:t>
        <a:bodyPr/>
        <a:lstStyle/>
        <a:p>
          <a:r>
            <a:rPr lang="en-US" dirty="0"/>
            <a:t>Social Skills</a:t>
          </a:r>
        </a:p>
      </dgm:t>
    </dgm:pt>
    <dgm:pt modelId="{8FA5FE2F-4187-4695-A5FB-A696A76EC940}" type="parTrans" cxnId="{A6D78D51-DDE2-4223-B3F9-ADE53B6F156E}">
      <dgm:prSet/>
      <dgm:spPr/>
      <dgm:t>
        <a:bodyPr/>
        <a:lstStyle/>
        <a:p>
          <a:endParaRPr lang="en-US"/>
        </a:p>
      </dgm:t>
    </dgm:pt>
    <dgm:pt modelId="{176B9B0C-A86F-4B80-BEA0-291B0D71F587}" type="sibTrans" cxnId="{A6D78D51-DDE2-4223-B3F9-ADE53B6F156E}">
      <dgm:prSet/>
      <dgm:spPr/>
      <dgm:t>
        <a:bodyPr/>
        <a:lstStyle/>
        <a:p>
          <a:endParaRPr lang="en-US"/>
        </a:p>
      </dgm:t>
    </dgm:pt>
    <dgm:pt modelId="{5A67D889-93C4-4F4F-96F7-0DFAF73608EB}" type="pres">
      <dgm:prSet presAssocID="{D7DD04F0-D313-4A5E-B2D8-9D9582484DDD}" presName="Name0" presStyleCnt="0">
        <dgm:presLayoutVars>
          <dgm:dir/>
          <dgm:resizeHandles val="exact"/>
        </dgm:presLayoutVars>
      </dgm:prSet>
      <dgm:spPr/>
    </dgm:pt>
    <dgm:pt modelId="{7D1B61C3-AC2D-438B-A7C5-52B6D3FD577C}" type="pres">
      <dgm:prSet presAssocID="{42B62B4C-C8E7-4F90-93AC-96D9215199B0}" presName="parTxOnly" presStyleLbl="node1" presStyleIdx="0" presStyleCnt="5">
        <dgm:presLayoutVars>
          <dgm:bulletEnabled val="1"/>
        </dgm:presLayoutVars>
      </dgm:prSet>
      <dgm:spPr/>
      <dgm:t>
        <a:bodyPr/>
        <a:lstStyle/>
        <a:p>
          <a:endParaRPr lang="en-US"/>
        </a:p>
      </dgm:t>
    </dgm:pt>
    <dgm:pt modelId="{BC9A6849-DC4D-4C58-B8A1-F73B0D409DA8}" type="pres">
      <dgm:prSet presAssocID="{C6978B52-FB2C-4F64-8A02-E3EC89FCB1EF}" presName="parSpace" presStyleCnt="0"/>
      <dgm:spPr/>
    </dgm:pt>
    <dgm:pt modelId="{65E05C46-0E6E-446D-A8DF-A321C5D53222}" type="pres">
      <dgm:prSet presAssocID="{A660D4DD-78A6-43FE-8CC9-1BAC151F6125}" presName="parTxOnly" presStyleLbl="node1" presStyleIdx="1" presStyleCnt="5" custScaleX="123106">
        <dgm:presLayoutVars>
          <dgm:bulletEnabled val="1"/>
        </dgm:presLayoutVars>
      </dgm:prSet>
      <dgm:spPr/>
      <dgm:t>
        <a:bodyPr/>
        <a:lstStyle/>
        <a:p>
          <a:endParaRPr lang="en-US"/>
        </a:p>
      </dgm:t>
    </dgm:pt>
    <dgm:pt modelId="{A46270FB-2716-4CB1-AA3D-749ACAC84C40}" type="pres">
      <dgm:prSet presAssocID="{B652A921-3EDA-4BC4-A3D0-4E777E9A78EF}" presName="parSpace" presStyleCnt="0"/>
      <dgm:spPr/>
    </dgm:pt>
    <dgm:pt modelId="{CBFD6F33-37B7-41A1-81A7-982F15BD53B2}" type="pres">
      <dgm:prSet presAssocID="{E1C0DB3D-61BE-4E05-BD30-82835E2C646F}" presName="parTxOnly" presStyleLbl="node1" presStyleIdx="2" presStyleCnt="5">
        <dgm:presLayoutVars>
          <dgm:bulletEnabled val="1"/>
        </dgm:presLayoutVars>
      </dgm:prSet>
      <dgm:spPr/>
      <dgm:t>
        <a:bodyPr/>
        <a:lstStyle/>
        <a:p>
          <a:endParaRPr lang="en-US"/>
        </a:p>
      </dgm:t>
    </dgm:pt>
    <dgm:pt modelId="{64CF9A06-0A90-48C5-80CB-BA2BD42185E1}" type="pres">
      <dgm:prSet presAssocID="{019978FB-5390-4FED-8549-3800CEC243D1}" presName="parSpace" presStyleCnt="0"/>
      <dgm:spPr/>
    </dgm:pt>
    <dgm:pt modelId="{4F7BE004-1AC6-4D35-8624-9DA4884CFAFF}" type="pres">
      <dgm:prSet presAssocID="{A30E6DF2-E98C-4CE8-8291-1CA15D680C48}" presName="parTxOnly" presStyleLbl="node1" presStyleIdx="3" presStyleCnt="5">
        <dgm:presLayoutVars>
          <dgm:bulletEnabled val="1"/>
        </dgm:presLayoutVars>
      </dgm:prSet>
      <dgm:spPr/>
      <dgm:t>
        <a:bodyPr/>
        <a:lstStyle/>
        <a:p>
          <a:endParaRPr lang="en-US"/>
        </a:p>
      </dgm:t>
    </dgm:pt>
    <dgm:pt modelId="{4FBA5430-601A-46DA-8000-61AB5A2C18F1}" type="pres">
      <dgm:prSet presAssocID="{81522237-6B07-4145-AE91-7FD4E4062C71}" presName="parSpace" presStyleCnt="0"/>
      <dgm:spPr/>
    </dgm:pt>
    <dgm:pt modelId="{4621F6B6-CC8C-46A8-B7E2-3D8C59395C0F}" type="pres">
      <dgm:prSet presAssocID="{6F2A88B3-08CE-41C4-9A5B-570E9D8034A7}" presName="parTxOnly" presStyleLbl="node1" presStyleIdx="4" presStyleCnt="5" custScaleX="126005">
        <dgm:presLayoutVars>
          <dgm:bulletEnabled val="1"/>
        </dgm:presLayoutVars>
      </dgm:prSet>
      <dgm:spPr/>
      <dgm:t>
        <a:bodyPr/>
        <a:lstStyle/>
        <a:p>
          <a:endParaRPr lang="en-US"/>
        </a:p>
      </dgm:t>
    </dgm:pt>
  </dgm:ptLst>
  <dgm:cxnLst>
    <dgm:cxn modelId="{8383CC9E-C570-4EAF-BC44-5A16EB71D801}" srcId="{D7DD04F0-D313-4A5E-B2D8-9D9582484DDD}" destId="{E1C0DB3D-61BE-4E05-BD30-82835E2C646F}" srcOrd="2" destOrd="0" parTransId="{CE40B0DC-78CE-4E6B-93AE-498416731422}" sibTransId="{019978FB-5390-4FED-8549-3800CEC243D1}"/>
    <dgm:cxn modelId="{76E32849-B467-4A00-A7FE-FC8A7B26F02A}" type="presOf" srcId="{42B62B4C-C8E7-4F90-93AC-96D9215199B0}" destId="{7D1B61C3-AC2D-438B-A7C5-52B6D3FD577C}" srcOrd="0" destOrd="0" presId="urn:microsoft.com/office/officeart/2005/8/layout/hChevron3"/>
    <dgm:cxn modelId="{CCC629C7-A04F-4398-AD03-7B405E4227E3}" srcId="{D7DD04F0-D313-4A5E-B2D8-9D9582484DDD}" destId="{42B62B4C-C8E7-4F90-93AC-96D9215199B0}" srcOrd="0" destOrd="0" parTransId="{95BCFA40-89AC-4E2F-84F9-D6F27D089AE9}" sibTransId="{C6978B52-FB2C-4F64-8A02-E3EC89FCB1EF}"/>
    <dgm:cxn modelId="{2D8CE93B-E53F-492F-9CB4-4E1851926257}" type="presOf" srcId="{A30E6DF2-E98C-4CE8-8291-1CA15D680C48}" destId="{4F7BE004-1AC6-4D35-8624-9DA4884CFAFF}" srcOrd="0" destOrd="0" presId="urn:microsoft.com/office/officeart/2005/8/layout/hChevron3"/>
    <dgm:cxn modelId="{A6D78D51-DDE2-4223-B3F9-ADE53B6F156E}" srcId="{D7DD04F0-D313-4A5E-B2D8-9D9582484DDD}" destId="{6F2A88B3-08CE-41C4-9A5B-570E9D8034A7}" srcOrd="4" destOrd="0" parTransId="{8FA5FE2F-4187-4695-A5FB-A696A76EC940}" sibTransId="{176B9B0C-A86F-4B80-BEA0-291B0D71F587}"/>
    <dgm:cxn modelId="{C7F3A646-4673-4860-8F2F-8017F3792FA0}" type="presOf" srcId="{A660D4DD-78A6-43FE-8CC9-1BAC151F6125}" destId="{65E05C46-0E6E-446D-A8DF-A321C5D53222}" srcOrd="0" destOrd="0" presId="urn:microsoft.com/office/officeart/2005/8/layout/hChevron3"/>
    <dgm:cxn modelId="{5F167BFF-04ED-421B-B351-9E76596B2D09}" srcId="{D7DD04F0-D313-4A5E-B2D8-9D9582484DDD}" destId="{A30E6DF2-E98C-4CE8-8291-1CA15D680C48}" srcOrd="3" destOrd="0" parTransId="{15ADF0AB-53FF-4350-9CF4-6D85D657C902}" sibTransId="{81522237-6B07-4145-AE91-7FD4E4062C71}"/>
    <dgm:cxn modelId="{365D1F12-3E6C-44B2-AE38-32573DFA8937}" srcId="{D7DD04F0-D313-4A5E-B2D8-9D9582484DDD}" destId="{A660D4DD-78A6-43FE-8CC9-1BAC151F6125}" srcOrd="1" destOrd="0" parTransId="{A6720F76-D491-4078-9DB8-7CDCCD636F5E}" sibTransId="{B652A921-3EDA-4BC4-A3D0-4E777E9A78EF}"/>
    <dgm:cxn modelId="{5CFB12B7-6D4A-45B6-92F8-470287BC8095}" type="presOf" srcId="{D7DD04F0-D313-4A5E-B2D8-9D9582484DDD}" destId="{5A67D889-93C4-4F4F-96F7-0DFAF73608EB}" srcOrd="0" destOrd="0" presId="urn:microsoft.com/office/officeart/2005/8/layout/hChevron3"/>
    <dgm:cxn modelId="{AC6197D0-0A52-4B1E-8C5E-60E35FBE5EB4}" type="presOf" srcId="{6F2A88B3-08CE-41C4-9A5B-570E9D8034A7}" destId="{4621F6B6-CC8C-46A8-B7E2-3D8C59395C0F}" srcOrd="0" destOrd="0" presId="urn:microsoft.com/office/officeart/2005/8/layout/hChevron3"/>
    <dgm:cxn modelId="{1D28A309-3465-4B11-A6CA-01512F9A2233}" type="presOf" srcId="{E1C0DB3D-61BE-4E05-BD30-82835E2C646F}" destId="{CBFD6F33-37B7-41A1-81A7-982F15BD53B2}" srcOrd="0" destOrd="0" presId="urn:microsoft.com/office/officeart/2005/8/layout/hChevron3"/>
    <dgm:cxn modelId="{BF6031E6-2994-4B25-A0F4-160A9D19F361}" type="presParOf" srcId="{5A67D889-93C4-4F4F-96F7-0DFAF73608EB}" destId="{7D1B61C3-AC2D-438B-A7C5-52B6D3FD577C}" srcOrd="0" destOrd="0" presId="urn:microsoft.com/office/officeart/2005/8/layout/hChevron3"/>
    <dgm:cxn modelId="{C313BFBF-D040-4BEF-B55A-5923F6DDAD7F}" type="presParOf" srcId="{5A67D889-93C4-4F4F-96F7-0DFAF73608EB}" destId="{BC9A6849-DC4D-4C58-B8A1-F73B0D409DA8}" srcOrd="1" destOrd="0" presId="urn:microsoft.com/office/officeart/2005/8/layout/hChevron3"/>
    <dgm:cxn modelId="{2502FE19-64F2-4707-956B-7D1DC613BEEF}" type="presParOf" srcId="{5A67D889-93C4-4F4F-96F7-0DFAF73608EB}" destId="{65E05C46-0E6E-446D-A8DF-A321C5D53222}" srcOrd="2" destOrd="0" presId="urn:microsoft.com/office/officeart/2005/8/layout/hChevron3"/>
    <dgm:cxn modelId="{EC51C240-5F53-493C-8381-B6620EB104C1}" type="presParOf" srcId="{5A67D889-93C4-4F4F-96F7-0DFAF73608EB}" destId="{A46270FB-2716-4CB1-AA3D-749ACAC84C40}" srcOrd="3" destOrd="0" presId="urn:microsoft.com/office/officeart/2005/8/layout/hChevron3"/>
    <dgm:cxn modelId="{94FD9453-0527-42E8-A7CF-62104AE29498}" type="presParOf" srcId="{5A67D889-93C4-4F4F-96F7-0DFAF73608EB}" destId="{CBFD6F33-37B7-41A1-81A7-982F15BD53B2}" srcOrd="4" destOrd="0" presId="urn:microsoft.com/office/officeart/2005/8/layout/hChevron3"/>
    <dgm:cxn modelId="{C090B391-6664-44C2-B92B-04005E66E174}" type="presParOf" srcId="{5A67D889-93C4-4F4F-96F7-0DFAF73608EB}" destId="{64CF9A06-0A90-48C5-80CB-BA2BD42185E1}" srcOrd="5" destOrd="0" presId="urn:microsoft.com/office/officeart/2005/8/layout/hChevron3"/>
    <dgm:cxn modelId="{6FBA9DD5-D870-4260-897A-90B4347AE531}" type="presParOf" srcId="{5A67D889-93C4-4F4F-96F7-0DFAF73608EB}" destId="{4F7BE004-1AC6-4D35-8624-9DA4884CFAFF}" srcOrd="6" destOrd="0" presId="urn:microsoft.com/office/officeart/2005/8/layout/hChevron3"/>
    <dgm:cxn modelId="{CF5DF844-D9B2-486E-BB63-805E9B233CF1}" type="presParOf" srcId="{5A67D889-93C4-4F4F-96F7-0DFAF73608EB}" destId="{4FBA5430-601A-46DA-8000-61AB5A2C18F1}" srcOrd="7" destOrd="0" presId="urn:microsoft.com/office/officeart/2005/8/layout/hChevron3"/>
    <dgm:cxn modelId="{E4F8F4DF-8348-481C-9788-7158D50A9083}" type="presParOf" srcId="{5A67D889-93C4-4F4F-96F7-0DFAF73608EB}" destId="{4621F6B6-CC8C-46A8-B7E2-3D8C59395C0F}"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6B246-510C-4BA7-AF67-6BF3E60FDF54}" type="doc">
      <dgm:prSet loTypeId="urn:microsoft.com/office/officeart/2005/8/layout/venn1" loCatId="relationship" qsTypeId="urn:microsoft.com/office/officeart/2005/8/quickstyle/simple2" qsCatId="simple" csTypeId="urn:microsoft.com/office/officeart/2005/8/colors/accent0_2" csCatId="mainScheme" phldr="1"/>
      <dgm:spPr/>
      <dgm:t>
        <a:bodyPr/>
        <a:lstStyle/>
        <a:p>
          <a:endParaRPr lang="en-US"/>
        </a:p>
      </dgm:t>
    </dgm:pt>
    <dgm:pt modelId="{30E58104-36C3-432C-9F1B-3CF790423D03}">
      <dgm:prSet custT="1"/>
      <dgm:spPr/>
      <dgm:t>
        <a:bodyPr/>
        <a:lstStyle/>
        <a:p>
          <a:r>
            <a:rPr lang="en-US" sz="2000" dirty="0"/>
            <a:t>Linguistic </a:t>
          </a:r>
        </a:p>
      </dgm:t>
    </dgm:pt>
    <dgm:pt modelId="{87B427C1-14AD-48A2-828B-8A37EFEB83EC}" type="parTrans" cxnId="{3D098C20-64A5-4D38-89EF-2A707B4BDB69}">
      <dgm:prSet/>
      <dgm:spPr/>
      <dgm:t>
        <a:bodyPr/>
        <a:lstStyle/>
        <a:p>
          <a:endParaRPr lang="en-US"/>
        </a:p>
      </dgm:t>
    </dgm:pt>
    <dgm:pt modelId="{E0098B47-B966-4399-9B9A-97A82695913F}" type="sibTrans" cxnId="{3D098C20-64A5-4D38-89EF-2A707B4BDB69}">
      <dgm:prSet/>
      <dgm:spPr/>
      <dgm:t>
        <a:bodyPr/>
        <a:lstStyle/>
        <a:p>
          <a:endParaRPr lang="en-US"/>
        </a:p>
      </dgm:t>
    </dgm:pt>
    <dgm:pt modelId="{79D5FDAA-D40A-4E82-8665-2C52FB0A8EAF}">
      <dgm:prSet custT="1"/>
      <dgm:spPr/>
      <dgm:t>
        <a:bodyPr/>
        <a:lstStyle/>
        <a:p>
          <a:r>
            <a:rPr lang="en-US" sz="2000" dirty="0"/>
            <a:t>Intrapersonal </a:t>
          </a:r>
        </a:p>
      </dgm:t>
    </dgm:pt>
    <dgm:pt modelId="{2364C878-2672-4639-A981-2ABC5EFC3992}" type="parTrans" cxnId="{7C2DC02D-5888-478D-BC48-E501DE56858B}">
      <dgm:prSet/>
      <dgm:spPr/>
      <dgm:t>
        <a:bodyPr/>
        <a:lstStyle/>
        <a:p>
          <a:endParaRPr lang="en-US"/>
        </a:p>
      </dgm:t>
    </dgm:pt>
    <dgm:pt modelId="{55AE21CF-AE10-4DB6-B28B-36DEC7A60C4A}" type="sibTrans" cxnId="{7C2DC02D-5888-478D-BC48-E501DE56858B}">
      <dgm:prSet/>
      <dgm:spPr/>
      <dgm:t>
        <a:bodyPr/>
        <a:lstStyle/>
        <a:p>
          <a:endParaRPr lang="en-US"/>
        </a:p>
      </dgm:t>
    </dgm:pt>
    <dgm:pt modelId="{D4E29BC9-6496-4E6D-B78F-B45407C04F65}">
      <dgm:prSet custT="1"/>
      <dgm:spPr/>
      <dgm:t>
        <a:bodyPr/>
        <a:lstStyle/>
        <a:p>
          <a:r>
            <a:rPr lang="en-US" sz="2000" dirty="0"/>
            <a:t>Naturalist </a:t>
          </a:r>
        </a:p>
      </dgm:t>
    </dgm:pt>
    <dgm:pt modelId="{3C88BF2B-D1DC-4894-9A98-92E528EE22D5}" type="parTrans" cxnId="{AE26CBCD-BDE7-4821-ABB9-791F087A73F3}">
      <dgm:prSet/>
      <dgm:spPr/>
      <dgm:t>
        <a:bodyPr/>
        <a:lstStyle/>
        <a:p>
          <a:endParaRPr lang="en-US"/>
        </a:p>
      </dgm:t>
    </dgm:pt>
    <dgm:pt modelId="{8169217B-3FF8-482B-889C-CC70D2A151FC}" type="sibTrans" cxnId="{AE26CBCD-BDE7-4821-ABB9-791F087A73F3}">
      <dgm:prSet/>
      <dgm:spPr/>
      <dgm:t>
        <a:bodyPr/>
        <a:lstStyle/>
        <a:p>
          <a:endParaRPr lang="en-US"/>
        </a:p>
      </dgm:t>
    </dgm:pt>
    <dgm:pt modelId="{6F51DB14-4620-4792-BFFB-0D68E4D6863C}">
      <dgm:prSet custT="1"/>
      <dgm:spPr/>
      <dgm:t>
        <a:bodyPr/>
        <a:lstStyle/>
        <a:p>
          <a:r>
            <a:rPr lang="en-US" sz="2000" dirty="0"/>
            <a:t>Interpersonal </a:t>
          </a:r>
        </a:p>
      </dgm:t>
    </dgm:pt>
    <dgm:pt modelId="{F59C2121-1AD3-4B79-AF91-855B06BFDDFD}" type="parTrans" cxnId="{FCFEDC98-9809-4740-8D12-4C416551EDC5}">
      <dgm:prSet/>
      <dgm:spPr/>
      <dgm:t>
        <a:bodyPr/>
        <a:lstStyle/>
        <a:p>
          <a:endParaRPr lang="en-US"/>
        </a:p>
      </dgm:t>
    </dgm:pt>
    <dgm:pt modelId="{9D36D959-3EB7-4C92-A817-36DCFABC9A0C}" type="sibTrans" cxnId="{FCFEDC98-9809-4740-8D12-4C416551EDC5}">
      <dgm:prSet/>
      <dgm:spPr/>
      <dgm:t>
        <a:bodyPr/>
        <a:lstStyle/>
        <a:p>
          <a:endParaRPr lang="en-US"/>
        </a:p>
      </dgm:t>
    </dgm:pt>
    <dgm:pt modelId="{1F02185A-264B-48C7-A0BE-CDB39B5EB578}">
      <dgm:prSet custT="1"/>
      <dgm:spPr/>
      <dgm:t>
        <a:bodyPr/>
        <a:lstStyle/>
        <a:p>
          <a:r>
            <a:rPr lang="en-US" sz="2000" dirty="0"/>
            <a:t>Logical-mathematical  </a:t>
          </a:r>
        </a:p>
      </dgm:t>
    </dgm:pt>
    <dgm:pt modelId="{EC6404DF-9E96-49C9-96A9-86CFF8D92E5B}" type="parTrans" cxnId="{0AC662A1-3284-4EC4-B416-7ADB09099002}">
      <dgm:prSet/>
      <dgm:spPr/>
      <dgm:t>
        <a:bodyPr/>
        <a:lstStyle/>
        <a:p>
          <a:endParaRPr lang="en-US"/>
        </a:p>
      </dgm:t>
    </dgm:pt>
    <dgm:pt modelId="{78D5E944-5490-44A6-B537-B45A8F4F4260}" type="sibTrans" cxnId="{0AC662A1-3284-4EC4-B416-7ADB09099002}">
      <dgm:prSet/>
      <dgm:spPr/>
      <dgm:t>
        <a:bodyPr/>
        <a:lstStyle/>
        <a:p>
          <a:endParaRPr lang="en-US"/>
        </a:p>
      </dgm:t>
    </dgm:pt>
    <dgm:pt modelId="{3D702209-247C-473A-B35C-C2923A9FB4A2}">
      <dgm:prSet custT="1"/>
      <dgm:spPr/>
      <dgm:t>
        <a:bodyPr/>
        <a:lstStyle/>
        <a:p>
          <a:r>
            <a:rPr lang="en-US" sz="2000" dirty="0"/>
            <a:t>Musical</a:t>
          </a:r>
        </a:p>
      </dgm:t>
    </dgm:pt>
    <dgm:pt modelId="{697D1422-88E9-46EB-B79A-DACB5D894492}" type="parTrans" cxnId="{C7066FCB-3FDA-4C66-BB63-216842CE3414}">
      <dgm:prSet/>
      <dgm:spPr/>
      <dgm:t>
        <a:bodyPr/>
        <a:lstStyle/>
        <a:p>
          <a:endParaRPr lang="en-US"/>
        </a:p>
      </dgm:t>
    </dgm:pt>
    <dgm:pt modelId="{0541777B-4CC1-4197-94B4-C6A8A8CE54B4}" type="sibTrans" cxnId="{C7066FCB-3FDA-4C66-BB63-216842CE3414}">
      <dgm:prSet/>
      <dgm:spPr/>
      <dgm:t>
        <a:bodyPr/>
        <a:lstStyle/>
        <a:p>
          <a:endParaRPr lang="en-US"/>
        </a:p>
      </dgm:t>
    </dgm:pt>
    <dgm:pt modelId="{B88771A2-6841-420D-BDEB-4A639621A821}">
      <dgm:prSet custT="1"/>
      <dgm:spPr/>
      <dgm:t>
        <a:bodyPr/>
        <a:lstStyle/>
        <a:p>
          <a:r>
            <a:rPr lang="en-US" sz="2000" dirty="0"/>
            <a:t> </a:t>
          </a:r>
          <a:r>
            <a:rPr lang="en-US" sz="2000" cap="none" baseline="0" dirty="0"/>
            <a:t>Bodily-kinesthetic</a:t>
          </a:r>
        </a:p>
      </dgm:t>
    </dgm:pt>
    <dgm:pt modelId="{96995CB2-436B-4FCA-9325-1A284C215AAC}" type="parTrans" cxnId="{A91A06DA-791B-48CC-9440-5CE8EF60EDA7}">
      <dgm:prSet/>
      <dgm:spPr/>
      <dgm:t>
        <a:bodyPr/>
        <a:lstStyle/>
        <a:p>
          <a:endParaRPr lang="en-US"/>
        </a:p>
      </dgm:t>
    </dgm:pt>
    <dgm:pt modelId="{BB9C09C2-211D-4594-99BD-B7E6B02FA03D}" type="sibTrans" cxnId="{A91A06DA-791B-48CC-9440-5CE8EF60EDA7}">
      <dgm:prSet/>
      <dgm:spPr/>
      <dgm:t>
        <a:bodyPr/>
        <a:lstStyle/>
        <a:p>
          <a:endParaRPr lang="en-US"/>
        </a:p>
      </dgm:t>
    </dgm:pt>
    <dgm:pt modelId="{8FB19004-62DD-4188-A6D9-607FAE5476D3}" type="pres">
      <dgm:prSet presAssocID="{C906B246-510C-4BA7-AF67-6BF3E60FDF54}" presName="compositeShape" presStyleCnt="0">
        <dgm:presLayoutVars>
          <dgm:chMax val="7"/>
          <dgm:dir/>
          <dgm:resizeHandles val="exact"/>
        </dgm:presLayoutVars>
      </dgm:prSet>
      <dgm:spPr/>
      <dgm:t>
        <a:bodyPr/>
        <a:lstStyle/>
        <a:p>
          <a:endParaRPr lang="en-US"/>
        </a:p>
      </dgm:t>
    </dgm:pt>
    <dgm:pt modelId="{5CD8E760-5A88-47A2-8632-680B3F2A9596}" type="pres">
      <dgm:prSet presAssocID="{30E58104-36C3-432C-9F1B-3CF790423D03}" presName="circ1" presStyleLbl="vennNode1" presStyleIdx="0" presStyleCnt="7"/>
      <dgm:spPr/>
    </dgm:pt>
    <dgm:pt modelId="{01D918A4-6B9D-4698-9E0F-4EE920498526}" type="pres">
      <dgm:prSet presAssocID="{30E58104-36C3-432C-9F1B-3CF790423D03}" presName="circ1Tx" presStyleLbl="revTx" presStyleIdx="0" presStyleCnt="0" custScaleX="139616">
        <dgm:presLayoutVars>
          <dgm:chMax val="0"/>
          <dgm:chPref val="0"/>
          <dgm:bulletEnabled val="1"/>
        </dgm:presLayoutVars>
      </dgm:prSet>
      <dgm:spPr/>
      <dgm:t>
        <a:bodyPr/>
        <a:lstStyle/>
        <a:p>
          <a:endParaRPr lang="en-US"/>
        </a:p>
      </dgm:t>
    </dgm:pt>
    <dgm:pt modelId="{4C8486D0-0045-4685-856B-B457FFCD0BAD}" type="pres">
      <dgm:prSet presAssocID="{1F02185A-264B-48C7-A0BE-CDB39B5EB578}" presName="circ2" presStyleLbl="vennNode1" presStyleIdx="1" presStyleCnt="7"/>
      <dgm:spPr/>
    </dgm:pt>
    <dgm:pt modelId="{C588AF88-81D1-4996-BEC6-E780F511E0CF}" type="pres">
      <dgm:prSet presAssocID="{1F02185A-264B-48C7-A0BE-CDB39B5EB578}" presName="circ2Tx" presStyleLbl="revTx" presStyleIdx="0" presStyleCnt="0" custScaleX="131222">
        <dgm:presLayoutVars>
          <dgm:chMax val="0"/>
          <dgm:chPref val="0"/>
          <dgm:bulletEnabled val="1"/>
        </dgm:presLayoutVars>
      </dgm:prSet>
      <dgm:spPr/>
      <dgm:t>
        <a:bodyPr/>
        <a:lstStyle/>
        <a:p>
          <a:endParaRPr lang="en-US"/>
        </a:p>
      </dgm:t>
    </dgm:pt>
    <dgm:pt modelId="{B9AFA75A-848A-4170-B7E5-F320F81CCD30}" type="pres">
      <dgm:prSet presAssocID="{3D702209-247C-473A-B35C-C2923A9FB4A2}" presName="circ3" presStyleLbl="vennNode1" presStyleIdx="2" presStyleCnt="7"/>
      <dgm:spPr/>
    </dgm:pt>
    <dgm:pt modelId="{2C3B285D-0FA6-4C33-B1F9-BA0780AB4F3A}" type="pres">
      <dgm:prSet presAssocID="{3D702209-247C-473A-B35C-C2923A9FB4A2}" presName="circ3Tx" presStyleLbl="revTx" presStyleIdx="0" presStyleCnt="0">
        <dgm:presLayoutVars>
          <dgm:chMax val="0"/>
          <dgm:chPref val="0"/>
          <dgm:bulletEnabled val="1"/>
        </dgm:presLayoutVars>
      </dgm:prSet>
      <dgm:spPr/>
      <dgm:t>
        <a:bodyPr/>
        <a:lstStyle/>
        <a:p>
          <a:endParaRPr lang="en-US"/>
        </a:p>
      </dgm:t>
    </dgm:pt>
    <dgm:pt modelId="{181EF8E1-890C-457B-A6D6-72FF978281F2}" type="pres">
      <dgm:prSet presAssocID="{B88771A2-6841-420D-BDEB-4A639621A821}" presName="circ4" presStyleLbl="vennNode1" presStyleIdx="3" presStyleCnt="7"/>
      <dgm:spPr/>
    </dgm:pt>
    <dgm:pt modelId="{2C79D43B-7D62-45D9-A48F-D536A185B190}" type="pres">
      <dgm:prSet presAssocID="{B88771A2-6841-420D-BDEB-4A639621A821}" presName="circ4Tx" presStyleLbl="revTx" presStyleIdx="0" presStyleCnt="0">
        <dgm:presLayoutVars>
          <dgm:chMax val="0"/>
          <dgm:chPref val="0"/>
          <dgm:bulletEnabled val="1"/>
        </dgm:presLayoutVars>
      </dgm:prSet>
      <dgm:spPr/>
      <dgm:t>
        <a:bodyPr/>
        <a:lstStyle/>
        <a:p>
          <a:endParaRPr lang="en-US"/>
        </a:p>
      </dgm:t>
    </dgm:pt>
    <dgm:pt modelId="{316C08C3-F798-4A91-B56E-1C36834A7E9D}" type="pres">
      <dgm:prSet presAssocID="{6F51DB14-4620-4792-BFFB-0D68E4D6863C}" presName="circ5" presStyleLbl="vennNode1" presStyleIdx="4" presStyleCnt="7"/>
      <dgm:spPr/>
    </dgm:pt>
    <dgm:pt modelId="{6ABC1E5C-46F9-4EB9-AB26-77732002718B}" type="pres">
      <dgm:prSet presAssocID="{6F51DB14-4620-4792-BFFB-0D68E4D6863C}" presName="circ5Tx" presStyleLbl="revTx" presStyleIdx="0" presStyleCnt="0" custScaleX="145677">
        <dgm:presLayoutVars>
          <dgm:chMax val="0"/>
          <dgm:chPref val="0"/>
          <dgm:bulletEnabled val="1"/>
        </dgm:presLayoutVars>
      </dgm:prSet>
      <dgm:spPr/>
      <dgm:t>
        <a:bodyPr/>
        <a:lstStyle/>
        <a:p>
          <a:endParaRPr lang="en-US"/>
        </a:p>
      </dgm:t>
    </dgm:pt>
    <dgm:pt modelId="{9D647D24-BF02-4B74-B6A3-94FCD8942ADA}" type="pres">
      <dgm:prSet presAssocID="{79D5FDAA-D40A-4E82-8665-2C52FB0A8EAF}" presName="circ6" presStyleLbl="vennNode1" presStyleIdx="5" presStyleCnt="7"/>
      <dgm:spPr/>
    </dgm:pt>
    <dgm:pt modelId="{4759DA17-1B20-4CD9-8937-D71D5CECCA87}" type="pres">
      <dgm:prSet presAssocID="{79D5FDAA-D40A-4E82-8665-2C52FB0A8EAF}" presName="circ6Tx" presStyleLbl="revTx" presStyleIdx="0" presStyleCnt="0" custScaleX="133912" custLinFactNeighborX="-11729">
        <dgm:presLayoutVars>
          <dgm:chMax val="0"/>
          <dgm:chPref val="0"/>
          <dgm:bulletEnabled val="1"/>
        </dgm:presLayoutVars>
      </dgm:prSet>
      <dgm:spPr/>
      <dgm:t>
        <a:bodyPr/>
        <a:lstStyle/>
        <a:p>
          <a:endParaRPr lang="en-US"/>
        </a:p>
      </dgm:t>
    </dgm:pt>
    <dgm:pt modelId="{60D7896A-88D5-4C97-8B7D-EC6DD3D1248C}" type="pres">
      <dgm:prSet presAssocID="{D4E29BC9-6496-4E6D-B78F-B45407C04F65}" presName="circ7" presStyleLbl="vennNode1" presStyleIdx="6" presStyleCnt="7"/>
      <dgm:spPr/>
    </dgm:pt>
    <dgm:pt modelId="{B2298F31-57DC-487E-8B52-E192B72CA662}" type="pres">
      <dgm:prSet presAssocID="{D4E29BC9-6496-4E6D-B78F-B45407C04F65}" presName="circ7Tx" presStyleLbl="revTx" presStyleIdx="0" presStyleCnt="0">
        <dgm:presLayoutVars>
          <dgm:chMax val="0"/>
          <dgm:chPref val="0"/>
          <dgm:bulletEnabled val="1"/>
        </dgm:presLayoutVars>
      </dgm:prSet>
      <dgm:spPr/>
      <dgm:t>
        <a:bodyPr/>
        <a:lstStyle/>
        <a:p>
          <a:endParaRPr lang="en-US"/>
        </a:p>
      </dgm:t>
    </dgm:pt>
  </dgm:ptLst>
  <dgm:cxnLst>
    <dgm:cxn modelId="{93B8AF3B-4545-46AF-A58B-77E588F70BEB}" type="presOf" srcId="{1F02185A-264B-48C7-A0BE-CDB39B5EB578}" destId="{C588AF88-81D1-4996-BEC6-E780F511E0CF}" srcOrd="0" destOrd="0" presId="urn:microsoft.com/office/officeart/2005/8/layout/venn1"/>
    <dgm:cxn modelId="{0A39CBAD-EA19-4F44-B4E5-71BA5BD1F0B1}" type="presOf" srcId="{D4E29BC9-6496-4E6D-B78F-B45407C04F65}" destId="{B2298F31-57DC-487E-8B52-E192B72CA662}" srcOrd="0" destOrd="0" presId="urn:microsoft.com/office/officeart/2005/8/layout/venn1"/>
    <dgm:cxn modelId="{FCFEDC98-9809-4740-8D12-4C416551EDC5}" srcId="{C906B246-510C-4BA7-AF67-6BF3E60FDF54}" destId="{6F51DB14-4620-4792-BFFB-0D68E4D6863C}" srcOrd="4" destOrd="0" parTransId="{F59C2121-1AD3-4B79-AF91-855B06BFDDFD}" sibTransId="{9D36D959-3EB7-4C92-A817-36DCFABC9A0C}"/>
    <dgm:cxn modelId="{C7066FCB-3FDA-4C66-BB63-216842CE3414}" srcId="{C906B246-510C-4BA7-AF67-6BF3E60FDF54}" destId="{3D702209-247C-473A-B35C-C2923A9FB4A2}" srcOrd="2" destOrd="0" parTransId="{697D1422-88E9-46EB-B79A-DACB5D894492}" sibTransId="{0541777B-4CC1-4197-94B4-C6A8A8CE54B4}"/>
    <dgm:cxn modelId="{7C2DC02D-5888-478D-BC48-E501DE56858B}" srcId="{C906B246-510C-4BA7-AF67-6BF3E60FDF54}" destId="{79D5FDAA-D40A-4E82-8665-2C52FB0A8EAF}" srcOrd="5" destOrd="0" parTransId="{2364C878-2672-4639-A981-2ABC5EFC3992}" sibTransId="{55AE21CF-AE10-4DB6-B28B-36DEC7A60C4A}"/>
    <dgm:cxn modelId="{692C14CA-60B4-4F4D-8F44-8C1D2C188D3B}" type="presOf" srcId="{79D5FDAA-D40A-4E82-8665-2C52FB0A8EAF}" destId="{4759DA17-1B20-4CD9-8937-D71D5CECCA87}" srcOrd="0" destOrd="0" presId="urn:microsoft.com/office/officeart/2005/8/layout/venn1"/>
    <dgm:cxn modelId="{CFB6D67E-E76A-49EA-A28C-1FA92AB7A4B5}" type="presOf" srcId="{C906B246-510C-4BA7-AF67-6BF3E60FDF54}" destId="{8FB19004-62DD-4188-A6D9-607FAE5476D3}" srcOrd="0" destOrd="0" presId="urn:microsoft.com/office/officeart/2005/8/layout/venn1"/>
    <dgm:cxn modelId="{AE26CBCD-BDE7-4821-ABB9-791F087A73F3}" srcId="{C906B246-510C-4BA7-AF67-6BF3E60FDF54}" destId="{D4E29BC9-6496-4E6D-B78F-B45407C04F65}" srcOrd="6" destOrd="0" parTransId="{3C88BF2B-D1DC-4894-9A98-92E528EE22D5}" sibTransId="{8169217B-3FF8-482B-889C-CC70D2A151FC}"/>
    <dgm:cxn modelId="{5DB85B84-C0F4-4D3C-9864-BB9C242F496D}" type="presOf" srcId="{3D702209-247C-473A-B35C-C2923A9FB4A2}" destId="{2C3B285D-0FA6-4C33-B1F9-BA0780AB4F3A}" srcOrd="0" destOrd="0" presId="urn:microsoft.com/office/officeart/2005/8/layout/venn1"/>
    <dgm:cxn modelId="{564C5B26-A95B-44B6-958D-9B001F3E91BC}" type="presOf" srcId="{B88771A2-6841-420D-BDEB-4A639621A821}" destId="{2C79D43B-7D62-45D9-A48F-D536A185B190}" srcOrd="0" destOrd="0" presId="urn:microsoft.com/office/officeart/2005/8/layout/venn1"/>
    <dgm:cxn modelId="{3D098C20-64A5-4D38-89EF-2A707B4BDB69}" srcId="{C906B246-510C-4BA7-AF67-6BF3E60FDF54}" destId="{30E58104-36C3-432C-9F1B-3CF790423D03}" srcOrd="0" destOrd="0" parTransId="{87B427C1-14AD-48A2-828B-8A37EFEB83EC}" sibTransId="{E0098B47-B966-4399-9B9A-97A82695913F}"/>
    <dgm:cxn modelId="{0AC662A1-3284-4EC4-B416-7ADB09099002}" srcId="{C906B246-510C-4BA7-AF67-6BF3E60FDF54}" destId="{1F02185A-264B-48C7-A0BE-CDB39B5EB578}" srcOrd="1" destOrd="0" parTransId="{EC6404DF-9E96-49C9-96A9-86CFF8D92E5B}" sibTransId="{78D5E944-5490-44A6-B537-B45A8F4F4260}"/>
    <dgm:cxn modelId="{A91A06DA-791B-48CC-9440-5CE8EF60EDA7}" srcId="{C906B246-510C-4BA7-AF67-6BF3E60FDF54}" destId="{B88771A2-6841-420D-BDEB-4A639621A821}" srcOrd="3" destOrd="0" parTransId="{96995CB2-436B-4FCA-9325-1A284C215AAC}" sibTransId="{BB9C09C2-211D-4594-99BD-B7E6B02FA03D}"/>
    <dgm:cxn modelId="{CEA09159-849C-4339-A0F1-0F548DE367C9}" type="presOf" srcId="{30E58104-36C3-432C-9F1B-3CF790423D03}" destId="{01D918A4-6B9D-4698-9E0F-4EE920498526}" srcOrd="0" destOrd="0" presId="urn:microsoft.com/office/officeart/2005/8/layout/venn1"/>
    <dgm:cxn modelId="{A6FF7871-2FCB-436A-8FBC-065507CF4968}" type="presOf" srcId="{6F51DB14-4620-4792-BFFB-0D68E4D6863C}" destId="{6ABC1E5C-46F9-4EB9-AB26-77732002718B}" srcOrd="0" destOrd="0" presId="urn:microsoft.com/office/officeart/2005/8/layout/venn1"/>
    <dgm:cxn modelId="{FB3C0571-9DE1-4E53-A10D-99986FE043DD}" type="presParOf" srcId="{8FB19004-62DD-4188-A6D9-607FAE5476D3}" destId="{5CD8E760-5A88-47A2-8632-680B3F2A9596}" srcOrd="0" destOrd="0" presId="urn:microsoft.com/office/officeart/2005/8/layout/venn1"/>
    <dgm:cxn modelId="{DBE99A6B-DFB0-44DF-ABAD-2278227B6C82}" type="presParOf" srcId="{8FB19004-62DD-4188-A6D9-607FAE5476D3}" destId="{01D918A4-6B9D-4698-9E0F-4EE920498526}" srcOrd="1" destOrd="0" presId="urn:microsoft.com/office/officeart/2005/8/layout/venn1"/>
    <dgm:cxn modelId="{FAFB3F91-76BB-4CA0-8FEA-CF445EC1A3A4}" type="presParOf" srcId="{8FB19004-62DD-4188-A6D9-607FAE5476D3}" destId="{4C8486D0-0045-4685-856B-B457FFCD0BAD}" srcOrd="2" destOrd="0" presId="urn:microsoft.com/office/officeart/2005/8/layout/venn1"/>
    <dgm:cxn modelId="{E6B3E944-555F-421E-A30B-80CBC99342A0}" type="presParOf" srcId="{8FB19004-62DD-4188-A6D9-607FAE5476D3}" destId="{C588AF88-81D1-4996-BEC6-E780F511E0CF}" srcOrd="3" destOrd="0" presId="urn:microsoft.com/office/officeart/2005/8/layout/venn1"/>
    <dgm:cxn modelId="{9C9C7610-8368-431A-904E-DE423B8B2C22}" type="presParOf" srcId="{8FB19004-62DD-4188-A6D9-607FAE5476D3}" destId="{B9AFA75A-848A-4170-B7E5-F320F81CCD30}" srcOrd="4" destOrd="0" presId="urn:microsoft.com/office/officeart/2005/8/layout/venn1"/>
    <dgm:cxn modelId="{BC46FAE5-A653-4080-88E0-8D13C36F3EC7}" type="presParOf" srcId="{8FB19004-62DD-4188-A6D9-607FAE5476D3}" destId="{2C3B285D-0FA6-4C33-B1F9-BA0780AB4F3A}" srcOrd="5" destOrd="0" presId="urn:microsoft.com/office/officeart/2005/8/layout/venn1"/>
    <dgm:cxn modelId="{1808F6C8-0DDE-420A-BFFF-5F32FC61E83C}" type="presParOf" srcId="{8FB19004-62DD-4188-A6D9-607FAE5476D3}" destId="{181EF8E1-890C-457B-A6D6-72FF978281F2}" srcOrd="6" destOrd="0" presId="urn:microsoft.com/office/officeart/2005/8/layout/venn1"/>
    <dgm:cxn modelId="{5EEF8569-E5C0-4E91-ADC0-7952CA1F9835}" type="presParOf" srcId="{8FB19004-62DD-4188-A6D9-607FAE5476D3}" destId="{2C79D43B-7D62-45D9-A48F-D536A185B190}" srcOrd="7" destOrd="0" presId="urn:microsoft.com/office/officeart/2005/8/layout/venn1"/>
    <dgm:cxn modelId="{8DC87746-AD93-49E9-A541-5BE3043594A9}" type="presParOf" srcId="{8FB19004-62DD-4188-A6D9-607FAE5476D3}" destId="{316C08C3-F798-4A91-B56E-1C36834A7E9D}" srcOrd="8" destOrd="0" presId="urn:microsoft.com/office/officeart/2005/8/layout/venn1"/>
    <dgm:cxn modelId="{E5CFB8D4-E1F9-47A9-B4E3-4D6342281D6D}" type="presParOf" srcId="{8FB19004-62DD-4188-A6D9-607FAE5476D3}" destId="{6ABC1E5C-46F9-4EB9-AB26-77732002718B}" srcOrd="9" destOrd="0" presId="urn:microsoft.com/office/officeart/2005/8/layout/venn1"/>
    <dgm:cxn modelId="{3B871C4C-F642-4F3A-AF4B-6515D17055B1}" type="presParOf" srcId="{8FB19004-62DD-4188-A6D9-607FAE5476D3}" destId="{9D647D24-BF02-4B74-B6A3-94FCD8942ADA}" srcOrd="10" destOrd="0" presId="urn:microsoft.com/office/officeart/2005/8/layout/venn1"/>
    <dgm:cxn modelId="{CA0E8511-9CF4-4140-A084-75C92B45AFF0}" type="presParOf" srcId="{8FB19004-62DD-4188-A6D9-607FAE5476D3}" destId="{4759DA17-1B20-4CD9-8937-D71D5CECCA87}" srcOrd="11" destOrd="0" presId="urn:microsoft.com/office/officeart/2005/8/layout/venn1"/>
    <dgm:cxn modelId="{4A332DAD-E9E8-4F47-AE76-2B56678FDAD6}" type="presParOf" srcId="{8FB19004-62DD-4188-A6D9-607FAE5476D3}" destId="{60D7896A-88D5-4C97-8B7D-EC6DD3D1248C}" srcOrd="12" destOrd="0" presId="urn:microsoft.com/office/officeart/2005/8/layout/venn1"/>
    <dgm:cxn modelId="{46E117AE-6626-4237-A088-4EE1A796A2CC}" type="presParOf" srcId="{8FB19004-62DD-4188-A6D9-607FAE5476D3}" destId="{B2298F31-57DC-487E-8B52-E192B72CA662}" srcOrd="13" destOrd="0" presId="urn:microsoft.com/office/officeart/2005/8/layout/venn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6D5DE-E783-469C-B79D-DB0B81644E0F}" type="doc">
      <dgm:prSet loTypeId="urn:microsoft.com/office/officeart/2005/8/layout/venn1" loCatId="relationship" qsTypeId="urn:microsoft.com/office/officeart/2005/8/quickstyle/simple2" qsCatId="simple" csTypeId="urn:microsoft.com/office/officeart/2005/8/colors/accent0_2" csCatId="mainScheme" phldr="1"/>
      <dgm:spPr/>
      <dgm:t>
        <a:bodyPr/>
        <a:lstStyle/>
        <a:p>
          <a:endParaRPr lang="en-US"/>
        </a:p>
      </dgm:t>
    </dgm:pt>
    <dgm:pt modelId="{2F1787F2-A7CF-43D8-B446-5E1AC547D1C0}">
      <dgm:prSet phldrT="[Text]"/>
      <dgm:spPr/>
      <dgm:t>
        <a:bodyPr/>
        <a:lstStyle/>
        <a:p>
          <a:r>
            <a:rPr lang="en-US" dirty="0"/>
            <a:t>Self-awareness</a:t>
          </a:r>
        </a:p>
      </dgm:t>
    </dgm:pt>
    <dgm:pt modelId="{658B6F57-3D8B-474E-9632-EEC50E39832A}" type="sibTrans" cxnId="{DD7E30FF-AB44-444F-A640-71F9DFD9621E}">
      <dgm:prSet/>
      <dgm:spPr/>
      <dgm:t>
        <a:bodyPr/>
        <a:lstStyle/>
        <a:p>
          <a:endParaRPr lang="en-US"/>
        </a:p>
      </dgm:t>
    </dgm:pt>
    <dgm:pt modelId="{4CA474ED-EECB-4E6F-9EE4-04B694684040}" type="parTrans" cxnId="{DD7E30FF-AB44-444F-A640-71F9DFD9621E}">
      <dgm:prSet/>
      <dgm:spPr/>
      <dgm:t>
        <a:bodyPr/>
        <a:lstStyle/>
        <a:p>
          <a:endParaRPr lang="en-US"/>
        </a:p>
      </dgm:t>
    </dgm:pt>
    <dgm:pt modelId="{B9A4BB14-AA49-4440-8A60-1A42BD7CB7B1}">
      <dgm:prSet/>
      <dgm:spPr/>
      <dgm:t>
        <a:bodyPr/>
        <a:lstStyle/>
        <a:p>
          <a:r>
            <a:rPr lang="en-US" dirty="0"/>
            <a:t>Self-regulation</a:t>
          </a:r>
        </a:p>
      </dgm:t>
    </dgm:pt>
    <dgm:pt modelId="{BC156E45-B6C7-41A5-9CF5-40879E83ED30}" type="sibTrans" cxnId="{4622A306-6CB4-4761-8C86-48E27E4C7815}">
      <dgm:prSet/>
      <dgm:spPr/>
      <dgm:t>
        <a:bodyPr/>
        <a:lstStyle/>
        <a:p>
          <a:endParaRPr lang="en-US"/>
        </a:p>
      </dgm:t>
    </dgm:pt>
    <dgm:pt modelId="{14FBA506-D43F-45A0-9414-8EF506D31B13}" type="parTrans" cxnId="{4622A306-6CB4-4761-8C86-48E27E4C7815}">
      <dgm:prSet/>
      <dgm:spPr/>
      <dgm:t>
        <a:bodyPr/>
        <a:lstStyle/>
        <a:p>
          <a:endParaRPr lang="en-US"/>
        </a:p>
      </dgm:t>
    </dgm:pt>
    <dgm:pt modelId="{5E769EA9-2398-4487-82DD-6060E5EE3E76}">
      <dgm:prSet/>
      <dgm:spPr/>
      <dgm:t>
        <a:bodyPr/>
        <a:lstStyle/>
        <a:p>
          <a:r>
            <a:rPr lang="en-US" dirty="0"/>
            <a:t>Motivation</a:t>
          </a:r>
        </a:p>
      </dgm:t>
    </dgm:pt>
    <dgm:pt modelId="{3D12BD90-A048-4F28-8E87-22743F387516}" type="sibTrans" cxnId="{E992E1BD-0BB3-41BB-8EF8-560EDECAB993}">
      <dgm:prSet/>
      <dgm:spPr/>
      <dgm:t>
        <a:bodyPr/>
        <a:lstStyle/>
        <a:p>
          <a:endParaRPr lang="en-US"/>
        </a:p>
      </dgm:t>
    </dgm:pt>
    <dgm:pt modelId="{7CD17C32-B5CF-4415-9264-D5E8C814025C}" type="parTrans" cxnId="{E992E1BD-0BB3-41BB-8EF8-560EDECAB993}">
      <dgm:prSet/>
      <dgm:spPr/>
      <dgm:t>
        <a:bodyPr/>
        <a:lstStyle/>
        <a:p>
          <a:endParaRPr lang="en-US"/>
        </a:p>
      </dgm:t>
    </dgm:pt>
    <dgm:pt modelId="{E9566A20-F79D-4E6C-9E89-264E4FF0E09C}">
      <dgm:prSet/>
      <dgm:spPr/>
      <dgm:t>
        <a:bodyPr/>
        <a:lstStyle/>
        <a:p>
          <a:r>
            <a:rPr lang="en-US" dirty="0"/>
            <a:t>Empathy</a:t>
          </a:r>
        </a:p>
      </dgm:t>
    </dgm:pt>
    <dgm:pt modelId="{ABA92748-8B8C-4E12-B20C-9BE18AB47054}" type="sibTrans" cxnId="{8B6AFE3C-C605-46D1-8D36-59A99DC2A23A}">
      <dgm:prSet/>
      <dgm:spPr/>
      <dgm:t>
        <a:bodyPr/>
        <a:lstStyle/>
        <a:p>
          <a:endParaRPr lang="en-US"/>
        </a:p>
      </dgm:t>
    </dgm:pt>
    <dgm:pt modelId="{662BCF13-0D81-41E6-A834-05FF0B766956}" type="parTrans" cxnId="{8B6AFE3C-C605-46D1-8D36-59A99DC2A23A}">
      <dgm:prSet/>
      <dgm:spPr/>
      <dgm:t>
        <a:bodyPr/>
        <a:lstStyle/>
        <a:p>
          <a:endParaRPr lang="en-US"/>
        </a:p>
      </dgm:t>
    </dgm:pt>
    <dgm:pt modelId="{B422D5A6-47AE-49AC-995E-DFCB1DBA33C4}">
      <dgm:prSet/>
      <dgm:spPr/>
      <dgm:t>
        <a:bodyPr/>
        <a:lstStyle/>
        <a:p>
          <a:r>
            <a:rPr lang="en-US" dirty="0"/>
            <a:t>Social skills</a:t>
          </a:r>
        </a:p>
      </dgm:t>
    </dgm:pt>
    <dgm:pt modelId="{D4F6AC37-569A-429A-8BA3-08D4F7F9584A}" type="sibTrans" cxnId="{732C190F-F4A8-427F-9FE6-A3A76B676DB2}">
      <dgm:prSet/>
      <dgm:spPr/>
      <dgm:t>
        <a:bodyPr/>
        <a:lstStyle/>
        <a:p>
          <a:endParaRPr lang="en-US"/>
        </a:p>
      </dgm:t>
    </dgm:pt>
    <dgm:pt modelId="{6CDF5A86-128A-4336-8B43-E6927DA81DF7}" type="parTrans" cxnId="{732C190F-F4A8-427F-9FE6-A3A76B676DB2}">
      <dgm:prSet/>
      <dgm:spPr/>
      <dgm:t>
        <a:bodyPr/>
        <a:lstStyle/>
        <a:p>
          <a:endParaRPr lang="en-US"/>
        </a:p>
      </dgm:t>
    </dgm:pt>
    <dgm:pt modelId="{1AB868B1-400A-4974-AA7D-590384C8753F}" type="pres">
      <dgm:prSet presAssocID="{CB06D5DE-E783-469C-B79D-DB0B81644E0F}" presName="compositeShape" presStyleCnt="0">
        <dgm:presLayoutVars>
          <dgm:chMax val="7"/>
          <dgm:dir/>
          <dgm:resizeHandles val="exact"/>
        </dgm:presLayoutVars>
      </dgm:prSet>
      <dgm:spPr/>
      <dgm:t>
        <a:bodyPr/>
        <a:lstStyle/>
        <a:p>
          <a:endParaRPr lang="en-US"/>
        </a:p>
      </dgm:t>
    </dgm:pt>
    <dgm:pt modelId="{4D50276B-54D5-418D-A689-1D85897A8A46}" type="pres">
      <dgm:prSet presAssocID="{2F1787F2-A7CF-43D8-B446-5E1AC547D1C0}" presName="circ1" presStyleLbl="vennNode1" presStyleIdx="0" presStyleCnt="5"/>
      <dgm:spPr/>
    </dgm:pt>
    <dgm:pt modelId="{17C0325D-72B7-45C3-84B4-CC38D273D0D5}" type="pres">
      <dgm:prSet presAssocID="{2F1787F2-A7CF-43D8-B446-5E1AC547D1C0}" presName="circ1Tx" presStyleLbl="revTx" presStyleIdx="0" presStyleCnt="0">
        <dgm:presLayoutVars>
          <dgm:chMax val="0"/>
          <dgm:chPref val="0"/>
          <dgm:bulletEnabled val="1"/>
        </dgm:presLayoutVars>
      </dgm:prSet>
      <dgm:spPr/>
      <dgm:t>
        <a:bodyPr/>
        <a:lstStyle/>
        <a:p>
          <a:endParaRPr lang="en-US"/>
        </a:p>
      </dgm:t>
    </dgm:pt>
    <dgm:pt modelId="{90BBC8C5-495E-4612-8E4A-359098C27BB5}" type="pres">
      <dgm:prSet presAssocID="{B9A4BB14-AA49-4440-8A60-1A42BD7CB7B1}" presName="circ2" presStyleLbl="vennNode1" presStyleIdx="1" presStyleCnt="5"/>
      <dgm:spPr/>
    </dgm:pt>
    <dgm:pt modelId="{23FFEEF6-57CC-4CE1-A805-5BC8C6E6D8A2}" type="pres">
      <dgm:prSet presAssocID="{B9A4BB14-AA49-4440-8A60-1A42BD7CB7B1}" presName="circ2Tx" presStyleLbl="revTx" presStyleIdx="0" presStyleCnt="0">
        <dgm:presLayoutVars>
          <dgm:chMax val="0"/>
          <dgm:chPref val="0"/>
          <dgm:bulletEnabled val="1"/>
        </dgm:presLayoutVars>
      </dgm:prSet>
      <dgm:spPr/>
      <dgm:t>
        <a:bodyPr/>
        <a:lstStyle/>
        <a:p>
          <a:endParaRPr lang="en-US"/>
        </a:p>
      </dgm:t>
    </dgm:pt>
    <dgm:pt modelId="{8D880AE7-582B-419A-8F54-ABA5062547D0}" type="pres">
      <dgm:prSet presAssocID="{5E769EA9-2398-4487-82DD-6060E5EE3E76}" presName="circ3" presStyleLbl="vennNode1" presStyleIdx="2" presStyleCnt="5"/>
      <dgm:spPr/>
    </dgm:pt>
    <dgm:pt modelId="{3AC97987-F184-4482-B91F-DF44728F5FDF}" type="pres">
      <dgm:prSet presAssocID="{5E769EA9-2398-4487-82DD-6060E5EE3E76}" presName="circ3Tx" presStyleLbl="revTx" presStyleIdx="0" presStyleCnt="0">
        <dgm:presLayoutVars>
          <dgm:chMax val="0"/>
          <dgm:chPref val="0"/>
          <dgm:bulletEnabled val="1"/>
        </dgm:presLayoutVars>
      </dgm:prSet>
      <dgm:spPr/>
      <dgm:t>
        <a:bodyPr/>
        <a:lstStyle/>
        <a:p>
          <a:endParaRPr lang="en-US"/>
        </a:p>
      </dgm:t>
    </dgm:pt>
    <dgm:pt modelId="{0256CA7C-2BC3-45D9-983C-010E10B1B20D}" type="pres">
      <dgm:prSet presAssocID="{E9566A20-F79D-4E6C-9E89-264E4FF0E09C}" presName="circ4" presStyleLbl="vennNode1" presStyleIdx="3" presStyleCnt="5"/>
      <dgm:spPr/>
    </dgm:pt>
    <dgm:pt modelId="{2866EA70-C689-484A-B092-AAE4E9BA0266}" type="pres">
      <dgm:prSet presAssocID="{E9566A20-F79D-4E6C-9E89-264E4FF0E09C}" presName="circ4Tx" presStyleLbl="revTx" presStyleIdx="0" presStyleCnt="0">
        <dgm:presLayoutVars>
          <dgm:chMax val="0"/>
          <dgm:chPref val="0"/>
          <dgm:bulletEnabled val="1"/>
        </dgm:presLayoutVars>
      </dgm:prSet>
      <dgm:spPr/>
      <dgm:t>
        <a:bodyPr/>
        <a:lstStyle/>
        <a:p>
          <a:endParaRPr lang="en-US"/>
        </a:p>
      </dgm:t>
    </dgm:pt>
    <dgm:pt modelId="{CD27E526-2723-419C-8D81-50B3D13C26BA}" type="pres">
      <dgm:prSet presAssocID="{B422D5A6-47AE-49AC-995E-DFCB1DBA33C4}" presName="circ5" presStyleLbl="vennNode1" presStyleIdx="4" presStyleCnt="5"/>
      <dgm:spPr/>
    </dgm:pt>
    <dgm:pt modelId="{194732CF-782C-42C0-B5B1-054DDA30E7ED}" type="pres">
      <dgm:prSet presAssocID="{B422D5A6-47AE-49AC-995E-DFCB1DBA33C4}" presName="circ5Tx" presStyleLbl="revTx" presStyleIdx="0" presStyleCnt="0">
        <dgm:presLayoutVars>
          <dgm:chMax val="0"/>
          <dgm:chPref val="0"/>
          <dgm:bulletEnabled val="1"/>
        </dgm:presLayoutVars>
      </dgm:prSet>
      <dgm:spPr/>
      <dgm:t>
        <a:bodyPr/>
        <a:lstStyle/>
        <a:p>
          <a:endParaRPr lang="en-US"/>
        </a:p>
      </dgm:t>
    </dgm:pt>
  </dgm:ptLst>
  <dgm:cxnLst>
    <dgm:cxn modelId="{91455D69-1E75-44E4-B1BC-EB337B64901E}" type="presOf" srcId="{CB06D5DE-E783-469C-B79D-DB0B81644E0F}" destId="{1AB868B1-400A-4974-AA7D-590384C8753F}" srcOrd="0" destOrd="0" presId="urn:microsoft.com/office/officeart/2005/8/layout/venn1"/>
    <dgm:cxn modelId="{9DF59F3A-3384-4E6C-971E-A60585A324DE}" type="presOf" srcId="{2F1787F2-A7CF-43D8-B446-5E1AC547D1C0}" destId="{17C0325D-72B7-45C3-84B4-CC38D273D0D5}" srcOrd="0" destOrd="0" presId="urn:microsoft.com/office/officeart/2005/8/layout/venn1"/>
    <dgm:cxn modelId="{E992E1BD-0BB3-41BB-8EF8-560EDECAB993}" srcId="{CB06D5DE-E783-469C-B79D-DB0B81644E0F}" destId="{5E769EA9-2398-4487-82DD-6060E5EE3E76}" srcOrd="2" destOrd="0" parTransId="{7CD17C32-B5CF-4415-9264-D5E8C814025C}" sibTransId="{3D12BD90-A048-4F28-8E87-22743F387516}"/>
    <dgm:cxn modelId="{732C190F-F4A8-427F-9FE6-A3A76B676DB2}" srcId="{CB06D5DE-E783-469C-B79D-DB0B81644E0F}" destId="{B422D5A6-47AE-49AC-995E-DFCB1DBA33C4}" srcOrd="4" destOrd="0" parTransId="{6CDF5A86-128A-4336-8B43-E6927DA81DF7}" sibTransId="{D4F6AC37-569A-429A-8BA3-08D4F7F9584A}"/>
    <dgm:cxn modelId="{196E1B20-C7FD-4FEB-8163-701BBD08099F}" type="presOf" srcId="{5E769EA9-2398-4487-82DD-6060E5EE3E76}" destId="{3AC97987-F184-4482-B91F-DF44728F5FDF}" srcOrd="0" destOrd="0" presId="urn:microsoft.com/office/officeart/2005/8/layout/venn1"/>
    <dgm:cxn modelId="{8B6AFE3C-C605-46D1-8D36-59A99DC2A23A}" srcId="{CB06D5DE-E783-469C-B79D-DB0B81644E0F}" destId="{E9566A20-F79D-4E6C-9E89-264E4FF0E09C}" srcOrd="3" destOrd="0" parTransId="{662BCF13-0D81-41E6-A834-05FF0B766956}" sibTransId="{ABA92748-8B8C-4E12-B20C-9BE18AB47054}"/>
    <dgm:cxn modelId="{DD7E30FF-AB44-444F-A640-71F9DFD9621E}" srcId="{CB06D5DE-E783-469C-B79D-DB0B81644E0F}" destId="{2F1787F2-A7CF-43D8-B446-5E1AC547D1C0}" srcOrd="0" destOrd="0" parTransId="{4CA474ED-EECB-4E6F-9EE4-04B694684040}" sibTransId="{658B6F57-3D8B-474E-9632-EEC50E39832A}"/>
    <dgm:cxn modelId="{4622A306-6CB4-4761-8C86-48E27E4C7815}" srcId="{CB06D5DE-E783-469C-B79D-DB0B81644E0F}" destId="{B9A4BB14-AA49-4440-8A60-1A42BD7CB7B1}" srcOrd="1" destOrd="0" parTransId="{14FBA506-D43F-45A0-9414-8EF506D31B13}" sibTransId="{BC156E45-B6C7-41A5-9CF5-40879E83ED30}"/>
    <dgm:cxn modelId="{048E2609-201B-4757-AF27-F80D82748B1C}" type="presOf" srcId="{E9566A20-F79D-4E6C-9E89-264E4FF0E09C}" destId="{2866EA70-C689-484A-B092-AAE4E9BA0266}" srcOrd="0" destOrd="0" presId="urn:microsoft.com/office/officeart/2005/8/layout/venn1"/>
    <dgm:cxn modelId="{757ABD6A-7B1B-46C6-B7B9-82881783D40C}" type="presOf" srcId="{B9A4BB14-AA49-4440-8A60-1A42BD7CB7B1}" destId="{23FFEEF6-57CC-4CE1-A805-5BC8C6E6D8A2}" srcOrd="0" destOrd="0" presId="urn:microsoft.com/office/officeart/2005/8/layout/venn1"/>
    <dgm:cxn modelId="{59727A26-6BD7-49B3-8111-CF4397E2840A}" type="presOf" srcId="{B422D5A6-47AE-49AC-995E-DFCB1DBA33C4}" destId="{194732CF-782C-42C0-B5B1-054DDA30E7ED}" srcOrd="0" destOrd="0" presId="urn:microsoft.com/office/officeart/2005/8/layout/venn1"/>
    <dgm:cxn modelId="{A09D835E-2C7D-4739-A5D7-B6AFCBEBCC0C}" type="presParOf" srcId="{1AB868B1-400A-4974-AA7D-590384C8753F}" destId="{4D50276B-54D5-418D-A689-1D85897A8A46}" srcOrd="0" destOrd="0" presId="urn:microsoft.com/office/officeart/2005/8/layout/venn1"/>
    <dgm:cxn modelId="{958DADA0-9866-4233-8323-FDF500274E21}" type="presParOf" srcId="{1AB868B1-400A-4974-AA7D-590384C8753F}" destId="{17C0325D-72B7-45C3-84B4-CC38D273D0D5}" srcOrd="1" destOrd="0" presId="urn:microsoft.com/office/officeart/2005/8/layout/venn1"/>
    <dgm:cxn modelId="{BB0B2B6B-46C0-4E1C-84D7-C14C14436759}" type="presParOf" srcId="{1AB868B1-400A-4974-AA7D-590384C8753F}" destId="{90BBC8C5-495E-4612-8E4A-359098C27BB5}" srcOrd="2" destOrd="0" presId="urn:microsoft.com/office/officeart/2005/8/layout/venn1"/>
    <dgm:cxn modelId="{C4B41590-38B3-422A-8442-768C97F289CA}" type="presParOf" srcId="{1AB868B1-400A-4974-AA7D-590384C8753F}" destId="{23FFEEF6-57CC-4CE1-A805-5BC8C6E6D8A2}" srcOrd="3" destOrd="0" presId="urn:microsoft.com/office/officeart/2005/8/layout/venn1"/>
    <dgm:cxn modelId="{1AA58DBD-3AE5-40ED-9C6F-81257B5E16D1}" type="presParOf" srcId="{1AB868B1-400A-4974-AA7D-590384C8753F}" destId="{8D880AE7-582B-419A-8F54-ABA5062547D0}" srcOrd="4" destOrd="0" presId="urn:microsoft.com/office/officeart/2005/8/layout/venn1"/>
    <dgm:cxn modelId="{4A19A484-C32E-4B9C-AFD4-0468F2F09D3C}" type="presParOf" srcId="{1AB868B1-400A-4974-AA7D-590384C8753F}" destId="{3AC97987-F184-4482-B91F-DF44728F5FDF}" srcOrd="5" destOrd="0" presId="urn:microsoft.com/office/officeart/2005/8/layout/venn1"/>
    <dgm:cxn modelId="{8712F3A4-4DFE-4991-B182-85C44C7900E9}" type="presParOf" srcId="{1AB868B1-400A-4974-AA7D-590384C8753F}" destId="{0256CA7C-2BC3-45D9-983C-010E10B1B20D}" srcOrd="6" destOrd="0" presId="urn:microsoft.com/office/officeart/2005/8/layout/venn1"/>
    <dgm:cxn modelId="{AE03C836-DC1D-4519-865E-5C0E32AB211B}" type="presParOf" srcId="{1AB868B1-400A-4974-AA7D-590384C8753F}" destId="{2866EA70-C689-484A-B092-AAE4E9BA0266}" srcOrd="7" destOrd="0" presId="urn:microsoft.com/office/officeart/2005/8/layout/venn1"/>
    <dgm:cxn modelId="{F8FED031-D6DE-4E1D-9EE4-3DC8A9606D17}" type="presParOf" srcId="{1AB868B1-400A-4974-AA7D-590384C8753F}" destId="{CD27E526-2723-419C-8D81-50B3D13C26BA}" srcOrd="8" destOrd="0" presId="urn:microsoft.com/office/officeart/2005/8/layout/venn1"/>
    <dgm:cxn modelId="{2EE4705F-960C-4360-B6F8-93AB488E6E55}" type="presParOf" srcId="{1AB868B1-400A-4974-AA7D-590384C8753F}" destId="{194732CF-782C-42C0-B5B1-054DDA30E7ED}" srcOrd="9" destOrd="0" presId="urn:microsoft.com/office/officeart/2005/8/layout/venn1"/>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B61C3-AC2D-438B-A7C5-52B6D3FD577C}">
      <dsp:nvSpPr>
        <dsp:cNvPr id="0" name=""/>
        <dsp:cNvSpPr/>
      </dsp:nvSpPr>
      <dsp:spPr>
        <a:xfrm>
          <a:off x="719" y="572463"/>
          <a:ext cx="1900181" cy="760072"/>
        </a:xfrm>
        <a:prstGeom prst="homePlate">
          <a:avLst/>
        </a:prstGeom>
        <a:solidFill>
          <a:schemeClr val="accent2">
            <a:hueOff val="0"/>
            <a:satOff val="0"/>
            <a:lumOff val="0"/>
            <a:alphaOff val="0"/>
          </a:schemeClr>
        </a:solidFill>
        <a:ln>
          <a:noFill/>
        </a:ln>
        <a:effectLst>
          <a:outerShdw blurRad="39999" dist="23000" dir="5400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a:t>Self  Awareness </a:t>
          </a:r>
        </a:p>
      </dsp:txBody>
      <dsp:txXfrm>
        <a:off x="719" y="572463"/>
        <a:ext cx="1710163" cy="760072"/>
      </dsp:txXfrm>
    </dsp:sp>
    <dsp:sp modelId="{65E05C46-0E6E-446D-A8DF-A321C5D53222}">
      <dsp:nvSpPr>
        <dsp:cNvPr id="0" name=""/>
        <dsp:cNvSpPr/>
      </dsp:nvSpPr>
      <dsp:spPr>
        <a:xfrm>
          <a:off x="1520864" y="572463"/>
          <a:ext cx="2339237" cy="760072"/>
        </a:xfrm>
        <a:prstGeom prst="chevron">
          <a:avLst/>
        </a:prstGeom>
        <a:solidFill>
          <a:schemeClr val="accent2">
            <a:hueOff val="-2783721"/>
            <a:satOff val="5120"/>
            <a:lumOff val="-1716"/>
            <a:alphaOff val="0"/>
          </a:schemeClr>
        </a:solidFill>
        <a:ln>
          <a:noFill/>
        </a:ln>
        <a:effectLst>
          <a:outerShdw blurRad="39999" dist="23000" dir="5400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t>Self  Regulation</a:t>
          </a:r>
        </a:p>
      </dsp:txBody>
      <dsp:txXfrm>
        <a:off x="1900900" y="572463"/>
        <a:ext cx="1579165" cy="760072"/>
      </dsp:txXfrm>
    </dsp:sp>
    <dsp:sp modelId="{CBFD6F33-37B7-41A1-81A7-982F15BD53B2}">
      <dsp:nvSpPr>
        <dsp:cNvPr id="0" name=""/>
        <dsp:cNvSpPr/>
      </dsp:nvSpPr>
      <dsp:spPr>
        <a:xfrm>
          <a:off x="3480066" y="572463"/>
          <a:ext cx="1900181" cy="760072"/>
        </a:xfrm>
        <a:prstGeom prst="chevron">
          <a:avLst/>
        </a:prstGeom>
        <a:solidFill>
          <a:schemeClr val="accent2">
            <a:hueOff val="-5567442"/>
            <a:satOff val="10239"/>
            <a:lumOff val="-3432"/>
            <a:alphaOff val="0"/>
          </a:schemeClr>
        </a:solidFill>
        <a:ln>
          <a:noFill/>
        </a:ln>
        <a:effectLst>
          <a:outerShdw blurRad="39999" dist="23000" dir="5400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t>Motivation</a:t>
          </a:r>
        </a:p>
      </dsp:txBody>
      <dsp:txXfrm>
        <a:off x="3860102" y="572463"/>
        <a:ext cx="1140109" cy="760072"/>
      </dsp:txXfrm>
    </dsp:sp>
    <dsp:sp modelId="{4F7BE004-1AC6-4D35-8624-9DA4884CFAFF}">
      <dsp:nvSpPr>
        <dsp:cNvPr id="0" name=""/>
        <dsp:cNvSpPr/>
      </dsp:nvSpPr>
      <dsp:spPr>
        <a:xfrm>
          <a:off x="5000211" y="572463"/>
          <a:ext cx="1900181" cy="760072"/>
        </a:xfrm>
        <a:prstGeom prst="chevron">
          <a:avLst/>
        </a:prstGeom>
        <a:solidFill>
          <a:schemeClr val="accent2">
            <a:hueOff val="-8351163"/>
            <a:satOff val="15359"/>
            <a:lumOff val="-5148"/>
            <a:alphaOff val="0"/>
          </a:schemeClr>
        </a:solidFill>
        <a:ln>
          <a:noFill/>
        </a:ln>
        <a:effectLst>
          <a:outerShdw blurRad="39999" dist="23000" dir="5400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t>Empathy</a:t>
          </a:r>
        </a:p>
      </dsp:txBody>
      <dsp:txXfrm>
        <a:off x="5380247" y="572463"/>
        <a:ext cx="1140109" cy="760072"/>
      </dsp:txXfrm>
    </dsp:sp>
    <dsp:sp modelId="{4621F6B6-CC8C-46A8-B7E2-3D8C59395C0F}">
      <dsp:nvSpPr>
        <dsp:cNvPr id="0" name=""/>
        <dsp:cNvSpPr/>
      </dsp:nvSpPr>
      <dsp:spPr>
        <a:xfrm>
          <a:off x="6520356" y="572463"/>
          <a:ext cx="2394323" cy="760072"/>
        </a:xfrm>
        <a:prstGeom prst="chevron">
          <a:avLst/>
        </a:prstGeom>
        <a:solidFill>
          <a:schemeClr val="accent2">
            <a:hueOff val="-11134884"/>
            <a:satOff val="20478"/>
            <a:lumOff val="-6864"/>
            <a:alphaOff val="0"/>
          </a:schemeClr>
        </a:solidFill>
        <a:ln>
          <a:noFill/>
        </a:ln>
        <a:effectLst>
          <a:outerShdw blurRad="39999" dist="23000" dir="5400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a:t>Social Skills</a:t>
          </a:r>
        </a:p>
      </dsp:txBody>
      <dsp:txXfrm>
        <a:off x="6900392" y="572463"/>
        <a:ext cx="1634251" cy="760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8E760-5A88-47A2-8632-680B3F2A9596}">
      <dsp:nvSpPr>
        <dsp:cNvPr id="0" name=""/>
        <dsp:cNvSpPr/>
      </dsp:nvSpPr>
      <dsp:spPr>
        <a:xfrm>
          <a:off x="2017838" y="853622"/>
          <a:ext cx="1093549" cy="1093683"/>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01D918A4-6B9D-4698-9E0F-4EE920498526}">
      <dsp:nvSpPr>
        <dsp:cNvPr id="0" name=""/>
        <dsp:cNvSpPr/>
      </dsp:nvSpPr>
      <dsp:spPr>
        <a:xfrm>
          <a:off x="1689901" y="0"/>
          <a:ext cx="1749423" cy="670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Linguistic </a:t>
          </a:r>
        </a:p>
      </dsp:txBody>
      <dsp:txXfrm>
        <a:off x="1689901" y="0"/>
        <a:ext cx="1749423" cy="670560"/>
      </dsp:txXfrm>
    </dsp:sp>
    <dsp:sp modelId="{4C8486D0-0045-4685-856B-B457FFCD0BAD}">
      <dsp:nvSpPr>
        <dsp:cNvPr id="0" name=""/>
        <dsp:cNvSpPr/>
      </dsp:nvSpPr>
      <dsp:spPr>
        <a:xfrm>
          <a:off x="2338613" y="1007851"/>
          <a:ext cx="1093549" cy="1093683"/>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C588AF88-81D1-4996-BEC6-E780F511E0CF}">
      <dsp:nvSpPr>
        <dsp:cNvPr id="0" name=""/>
        <dsp:cNvSpPr/>
      </dsp:nvSpPr>
      <dsp:spPr>
        <a:xfrm>
          <a:off x="3382093" y="637032"/>
          <a:ext cx="1554558" cy="7376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Logical-mathematical  </a:t>
          </a:r>
        </a:p>
      </dsp:txBody>
      <dsp:txXfrm>
        <a:off x="3382093" y="637032"/>
        <a:ext cx="1554558" cy="737616"/>
      </dsp:txXfrm>
    </dsp:sp>
    <dsp:sp modelId="{B9AFA75A-848A-4170-B7E5-F320F81CCD30}">
      <dsp:nvSpPr>
        <dsp:cNvPr id="0" name=""/>
        <dsp:cNvSpPr/>
      </dsp:nvSpPr>
      <dsp:spPr>
        <a:xfrm>
          <a:off x="2417440" y="1354866"/>
          <a:ext cx="1093549" cy="1093683"/>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2C3B285D-0FA6-4C33-B1F9-BA0780AB4F3A}">
      <dsp:nvSpPr>
        <dsp:cNvPr id="0" name=""/>
        <dsp:cNvSpPr/>
      </dsp:nvSpPr>
      <dsp:spPr>
        <a:xfrm>
          <a:off x="3680945" y="1575816"/>
          <a:ext cx="1161896"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Musical</a:t>
          </a:r>
        </a:p>
      </dsp:txBody>
      <dsp:txXfrm>
        <a:off x="3680945" y="1575816"/>
        <a:ext cx="1161896" cy="787908"/>
      </dsp:txXfrm>
    </dsp:sp>
    <dsp:sp modelId="{181EF8E1-890C-457B-A6D6-72FF978281F2}">
      <dsp:nvSpPr>
        <dsp:cNvPr id="0" name=""/>
        <dsp:cNvSpPr/>
      </dsp:nvSpPr>
      <dsp:spPr>
        <a:xfrm>
          <a:off x="2195540" y="1633148"/>
          <a:ext cx="1093549" cy="1093683"/>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2C79D43B-7D62-45D9-A48F-D536A185B190}">
      <dsp:nvSpPr>
        <dsp:cNvPr id="0" name=""/>
        <dsp:cNvSpPr/>
      </dsp:nvSpPr>
      <dsp:spPr>
        <a:xfrm>
          <a:off x="3179734" y="2631948"/>
          <a:ext cx="1253025" cy="7208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 </a:t>
          </a:r>
          <a:r>
            <a:rPr lang="en-US" sz="2000" kern="1200" cap="none" baseline="0" dirty="0"/>
            <a:t>Bodily-kinesthetic</a:t>
          </a:r>
        </a:p>
      </dsp:txBody>
      <dsp:txXfrm>
        <a:off x="3179734" y="2631948"/>
        <a:ext cx="1253025" cy="720852"/>
      </dsp:txXfrm>
    </dsp:sp>
    <dsp:sp modelId="{316C08C3-F798-4A91-B56E-1C36834A7E9D}">
      <dsp:nvSpPr>
        <dsp:cNvPr id="0" name=""/>
        <dsp:cNvSpPr/>
      </dsp:nvSpPr>
      <dsp:spPr>
        <a:xfrm>
          <a:off x="1840137" y="1633148"/>
          <a:ext cx="1093549" cy="1093683"/>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6ABC1E5C-46F9-4EB9-AB26-77732002718B}">
      <dsp:nvSpPr>
        <dsp:cNvPr id="0" name=""/>
        <dsp:cNvSpPr/>
      </dsp:nvSpPr>
      <dsp:spPr>
        <a:xfrm>
          <a:off x="410294" y="2631948"/>
          <a:ext cx="1825369" cy="7208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Interpersonal </a:t>
          </a:r>
        </a:p>
      </dsp:txBody>
      <dsp:txXfrm>
        <a:off x="410294" y="2631948"/>
        <a:ext cx="1825369" cy="720852"/>
      </dsp:txXfrm>
    </dsp:sp>
    <dsp:sp modelId="{9D647D24-BF02-4B74-B6A3-94FCD8942ADA}">
      <dsp:nvSpPr>
        <dsp:cNvPr id="0" name=""/>
        <dsp:cNvSpPr/>
      </dsp:nvSpPr>
      <dsp:spPr>
        <a:xfrm>
          <a:off x="1618237" y="1354866"/>
          <a:ext cx="1093549" cy="1093683"/>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4759DA17-1B20-4CD9-8937-D71D5CECCA87}">
      <dsp:nvSpPr>
        <dsp:cNvPr id="0" name=""/>
        <dsp:cNvSpPr/>
      </dsp:nvSpPr>
      <dsp:spPr>
        <a:xfrm>
          <a:off x="0" y="1575816"/>
          <a:ext cx="1555918"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Intrapersonal </a:t>
          </a:r>
        </a:p>
      </dsp:txBody>
      <dsp:txXfrm>
        <a:off x="0" y="1575816"/>
        <a:ext cx="1555918" cy="787908"/>
      </dsp:txXfrm>
    </dsp:sp>
    <dsp:sp modelId="{60D7896A-88D5-4C97-8B7D-EC6DD3D1248C}">
      <dsp:nvSpPr>
        <dsp:cNvPr id="0" name=""/>
        <dsp:cNvSpPr/>
      </dsp:nvSpPr>
      <dsp:spPr>
        <a:xfrm>
          <a:off x="1697064" y="1007851"/>
          <a:ext cx="1093549" cy="1093683"/>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B2298F31-57DC-487E-8B52-E192B72CA662}">
      <dsp:nvSpPr>
        <dsp:cNvPr id="0" name=""/>
        <dsp:cNvSpPr/>
      </dsp:nvSpPr>
      <dsp:spPr>
        <a:xfrm>
          <a:off x="377515" y="637032"/>
          <a:ext cx="1184678" cy="7376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Naturalist </a:t>
          </a:r>
        </a:p>
      </dsp:txBody>
      <dsp:txXfrm>
        <a:off x="377515" y="637032"/>
        <a:ext cx="1184678" cy="737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0276B-54D5-418D-A689-1D85897A8A46}">
      <dsp:nvSpPr>
        <dsp:cNvPr id="0" name=""/>
        <dsp:cNvSpPr/>
      </dsp:nvSpPr>
      <dsp:spPr>
        <a:xfrm>
          <a:off x="1850072" y="955547"/>
          <a:ext cx="1173479" cy="1173480"/>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17C0325D-72B7-45C3-84B4-CC38D273D0D5}">
      <dsp:nvSpPr>
        <dsp:cNvPr id="0" name=""/>
        <dsp:cNvSpPr/>
      </dsp:nvSpPr>
      <dsp:spPr>
        <a:xfrm>
          <a:off x="1756193" y="0"/>
          <a:ext cx="1361236"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Self-awareness</a:t>
          </a:r>
        </a:p>
      </dsp:txBody>
      <dsp:txXfrm>
        <a:off x="1756193" y="0"/>
        <a:ext cx="1361236" cy="787908"/>
      </dsp:txXfrm>
    </dsp:sp>
    <dsp:sp modelId="{90BBC8C5-495E-4612-8E4A-359098C27BB5}">
      <dsp:nvSpPr>
        <dsp:cNvPr id="0" name=""/>
        <dsp:cNvSpPr/>
      </dsp:nvSpPr>
      <dsp:spPr>
        <a:xfrm>
          <a:off x="2296463" y="1279763"/>
          <a:ext cx="1173479" cy="1173480"/>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23FFEEF6-57CC-4CE1-A805-5BC8C6E6D8A2}">
      <dsp:nvSpPr>
        <dsp:cNvPr id="0" name=""/>
        <dsp:cNvSpPr/>
      </dsp:nvSpPr>
      <dsp:spPr>
        <a:xfrm>
          <a:off x="3563352" y="1039368"/>
          <a:ext cx="1220419" cy="8549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Self-regulation</a:t>
          </a:r>
        </a:p>
      </dsp:txBody>
      <dsp:txXfrm>
        <a:off x="3563352" y="1039368"/>
        <a:ext cx="1220419" cy="854964"/>
      </dsp:txXfrm>
    </dsp:sp>
    <dsp:sp modelId="{8D880AE7-582B-419A-8F54-ABA5062547D0}">
      <dsp:nvSpPr>
        <dsp:cNvPr id="0" name=""/>
        <dsp:cNvSpPr/>
      </dsp:nvSpPr>
      <dsp:spPr>
        <a:xfrm>
          <a:off x="2126074" y="1804812"/>
          <a:ext cx="1173479" cy="1173480"/>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3AC97987-F184-4482-B91F-DF44728F5FDF}">
      <dsp:nvSpPr>
        <dsp:cNvPr id="0" name=""/>
        <dsp:cNvSpPr/>
      </dsp:nvSpPr>
      <dsp:spPr>
        <a:xfrm>
          <a:off x="3375596" y="2497836"/>
          <a:ext cx="1220419" cy="8549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Motivation</a:t>
          </a:r>
        </a:p>
      </dsp:txBody>
      <dsp:txXfrm>
        <a:off x="3375596" y="2497836"/>
        <a:ext cx="1220419" cy="854964"/>
      </dsp:txXfrm>
    </dsp:sp>
    <dsp:sp modelId="{0256CA7C-2BC3-45D9-983C-010E10B1B20D}">
      <dsp:nvSpPr>
        <dsp:cNvPr id="0" name=""/>
        <dsp:cNvSpPr/>
      </dsp:nvSpPr>
      <dsp:spPr>
        <a:xfrm>
          <a:off x="1574069" y="1804812"/>
          <a:ext cx="1173479" cy="1173480"/>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2866EA70-C689-484A-B092-AAE4E9BA0266}">
      <dsp:nvSpPr>
        <dsp:cNvPr id="0" name=""/>
        <dsp:cNvSpPr/>
      </dsp:nvSpPr>
      <dsp:spPr>
        <a:xfrm>
          <a:off x="277608" y="2497836"/>
          <a:ext cx="1220419" cy="8549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Empathy</a:t>
          </a:r>
        </a:p>
      </dsp:txBody>
      <dsp:txXfrm>
        <a:off x="277608" y="2497836"/>
        <a:ext cx="1220419" cy="854964"/>
      </dsp:txXfrm>
    </dsp:sp>
    <dsp:sp modelId="{CD27E526-2723-419C-8D81-50B3D13C26BA}">
      <dsp:nvSpPr>
        <dsp:cNvPr id="0" name=""/>
        <dsp:cNvSpPr/>
      </dsp:nvSpPr>
      <dsp:spPr>
        <a:xfrm>
          <a:off x="1403680" y="1279763"/>
          <a:ext cx="1173479" cy="1173480"/>
        </a:xfrm>
        <a:prstGeom prst="ellipse">
          <a:avLst/>
        </a:prstGeom>
        <a:solidFill>
          <a:schemeClr val="lt1">
            <a:alpha val="50000"/>
            <a:hueOff val="0"/>
            <a:satOff val="0"/>
            <a:lumOff val="0"/>
            <a:alphaOff val="0"/>
          </a:schemeClr>
        </a:solidFill>
        <a:ln w="41275" cap="flat" cmpd="sng" algn="ctr">
          <a:solidFill>
            <a:schemeClr val="dk2">
              <a:shade val="80000"/>
              <a:hueOff val="0"/>
              <a:satOff val="0"/>
              <a:lumOff val="0"/>
              <a:alphaOff val="0"/>
            </a:schemeClr>
          </a:solidFill>
          <a:miter lim="800000"/>
        </a:ln>
        <a:effectLst/>
      </dsp:spPr>
      <dsp:style>
        <a:lnRef idx="3">
          <a:scrgbClr r="0" g="0" b="0"/>
        </a:lnRef>
        <a:fillRef idx="1">
          <a:scrgbClr r="0" g="0" b="0"/>
        </a:fillRef>
        <a:effectRef idx="0">
          <a:scrgbClr r="0" g="0" b="0"/>
        </a:effectRef>
        <a:fontRef idx="minor">
          <a:schemeClr val="tx1"/>
        </a:fontRef>
      </dsp:style>
    </dsp:sp>
    <dsp:sp modelId="{194732CF-782C-42C0-B5B1-054DDA30E7ED}">
      <dsp:nvSpPr>
        <dsp:cNvPr id="0" name=""/>
        <dsp:cNvSpPr/>
      </dsp:nvSpPr>
      <dsp:spPr>
        <a:xfrm>
          <a:off x="89852" y="1039368"/>
          <a:ext cx="1220419" cy="8549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Social skills</a:t>
          </a:r>
        </a:p>
      </dsp:txBody>
      <dsp:txXfrm>
        <a:off x="89852" y="1039368"/>
        <a:ext cx="1220419" cy="85496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DCA0844-C266-46EC-A036-E1634F64C44A}" type="datetimeFigureOut">
              <a:rPr lang="en-US"/>
              <a:t>2/4/17</a:t>
            </a:fld>
            <a:endParaRPr/>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28C08BCD-7B2F-4BCE-87AF-5D67EFFE4D17}" type="datetimeFigureOut">
              <a:rPr lang="en-US"/>
              <a:t>2/4/17</a:t>
            </a:fld>
            <a:endParaRPr/>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a:t>
            </a:fld>
            <a:endParaRPr lang="en-US" dirty="0"/>
          </a:p>
        </p:txBody>
      </p:sp>
    </p:spTree>
    <p:extLst>
      <p:ext uri="{BB962C8B-B14F-4D97-AF65-F5344CB8AC3E}">
        <p14:creationId xmlns:p14="http://schemas.microsoft.com/office/powerpoint/2010/main" val="121486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Consequences of having a gifted sibling: Myths and realities</a:t>
            </a:r>
          </a:p>
          <a:p>
            <a:endParaRPr lang="en-US" dirty="0"/>
          </a:p>
          <a:p>
            <a:r>
              <a:rPr lang="en-US" dirty="0"/>
              <a:t>Researcher Diana Chamrad, Paul Janos, and </a:t>
            </a:r>
            <a:r>
              <a:rPr lang="en-US" i="1" dirty="0"/>
              <a:t>Nancy M. Robinson</a:t>
            </a:r>
            <a:r>
              <a:rPr lang="en-US" dirty="0"/>
              <a:t> conducted a study of over 300 sibling pairs, aged eight to 14, in which neither, one, or both of the children were identified as gifted. </a:t>
            </a:r>
          </a:p>
          <a:p>
            <a:endParaRPr lang="en-US" dirty="0"/>
          </a:p>
          <a:p>
            <a:r>
              <a:rPr lang="en-US" dirty="0"/>
              <a:t>They expected to find that the nongifted siblings were more anxious and depressed, that they were poorer students (relative to their ability), and that they thought less well of themselves and were negatively disposed toward their brother or sister.</a:t>
            </a:r>
          </a:p>
          <a:p>
            <a:endParaRPr lang="en-US" dirty="0"/>
          </a:p>
          <a:p>
            <a:r>
              <a:rPr lang="en-US" dirty="0"/>
              <a:t>To their surprise, all the groups of pairs looked very much the same. In each group there were children whose adjustment and relationships were far from perfect, but where there were differences between the children, it turned out to be an asset to have a gifted brother or sister.</a:t>
            </a:r>
          </a:p>
          <a:p>
            <a:endParaRPr lang="en-US" dirty="0"/>
          </a:p>
          <a:p>
            <a:r>
              <a:rPr lang="en-US" dirty="0"/>
              <a:t>According to their mothers, the children with a gifted sibling had fewer behavioral problems, and in general they were described with more positive adjectives than the children in pairs with no gifted child. Gifted children described their siblings in a friendlier way, and their mothers confirmed their more amicable relationships. We noted not a single unfavorable difference. </a:t>
            </a:r>
          </a:p>
          <a:p>
            <a:endParaRPr lang="en-US" dirty="0"/>
          </a:p>
          <a:p>
            <a:r>
              <a:rPr lang="en-US" dirty="0"/>
              <a:t>The</a:t>
            </a:r>
            <a:r>
              <a:rPr lang="en-US" baseline="0" dirty="0"/>
              <a:t> </a:t>
            </a:r>
            <a:r>
              <a:rPr lang="en-US" dirty="0"/>
              <a:t> best guess, based on this study, was that having a gifted sibling was simply a ready excuse for the ordinary wear and tear that brothers and sisters inflict on each other.</a:t>
            </a:r>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20</a:t>
            </a:fld>
            <a:endParaRPr lang="en-US" dirty="0"/>
          </a:p>
        </p:txBody>
      </p:sp>
    </p:spTree>
    <p:extLst>
      <p:ext uri="{BB962C8B-B14F-4D97-AF65-F5344CB8AC3E}">
        <p14:creationId xmlns:p14="http://schemas.microsoft.com/office/powerpoint/2010/main" val="126184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21</a:t>
            </a:fld>
            <a:endParaRPr lang="en-US" dirty="0"/>
          </a:p>
        </p:txBody>
      </p:sp>
    </p:spTree>
    <p:extLst>
      <p:ext uri="{BB962C8B-B14F-4D97-AF65-F5344CB8AC3E}">
        <p14:creationId xmlns:p14="http://schemas.microsoft.com/office/powerpoint/2010/main" val="188704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22</a:t>
            </a:fld>
            <a:endParaRPr lang="en-US" dirty="0"/>
          </a:p>
        </p:txBody>
      </p:sp>
    </p:spTree>
    <p:extLst>
      <p:ext uri="{BB962C8B-B14F-4D97-AF65-F5344CB8AC3E}">
        <p14:creationId xmlns:p14="http://schemas.microsoft.com/office/powerpoint/2010/main" val="2599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27</a:t>
            </a:fld>
            <a:endParaRPr lang="en-US" dirty="0"/>
          </a:p>
        </p:txBody>
      </p:sp>
    </p:spTree>
    <p:extLst>
      <p:ext uri="{BB962C8B-B14F-4D97-AF65-F5344CB8AC3E}">
        <p14:creationId xmlns:p14="http://schemas.microsoft.com/office/powerpoint/2010/main" val="107683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dirty="0"/>
              <a:t>Linguistic intelligence </a:t>
            </a:r>
            <a:r>
              <a:rPr lang="en-US" dirty="0"/>
              <a:t>– This is the ability to use spoken and written language effectively to express yourself. Lawyers, writers, and speakers tend to have high linguistic intelligence.</a:t>
            </a:r>
          </a:p>
          <a:p>
            <a:endParaRPr lang="en-US" dirty="0"/>
          </a:p>
          <a:p>
            <a:r>
              <a:rPr lang="en-US" cap="small" dirty="0"/>
              <a:t>Logical-mathematical intelligence </a:t>
            </a:r>
            <a:r>
              <a:rPr lang="en-US" dirty="0"/>
              <a:t>– This is the ability to analyze problems logically, work effectively with mathematical operations, and investigate issues using the scientific method. Finding patterns and deductive reasoning are other capabilities associated with this intelligence. People working in the scientific and mathematical communities tend to be high in this type of intelligence.</a:t>
            </a:r>
          </a:p>
          <a:p>
            <a:endParaRPr lang="en-US" dirty="0"/>
          </a:p>
          <a:p>
            <a:r>
              <a:rPr lang="en-US" cap="small" dirty="0"/>
              <a:t>Musical intelligence </a:t>
            </a:r>
            <a:r>
              <a:rPr lang="en-US" dirty="0"/>
              <a:t>– This is the ability to perform, compose, and appreciate musical patterns, including changes in pitch, tone, and rhythm. Successful musicians, composers, and people involved in music production have high levels of musical intelligence.</a:t>
            </a:r>
          </a:p>
          <a:p>
            <a:endParaRPr lang="en-US" dirty="0"/>
          </a:p>
          <a:p>
            <a:r>
              <a:rPr lang="en-US" cap="small" dirty="0"/>
              <a:t>Bodily-kinesthetic intelligence </a:t>
            </a:r>
            <a:r>
              <a:rPr lang="en-US" dirty="0"/>
              <a:t>– This is the ability to use the body for expression. People high in this intelligence use their physical coordination to master problems. Professional dancers and athletes are good examples of this.</a:t>
            </a:r>
          </a:p>
          <a:p>
            <a:endParaRPr lang="en-US" dirty="0"/>
          </a:p>
          <a:p>
            <a:r>
              <a:rPr lang="en-US" cap="small" dirty="0"/>
              <a:t>Spatial intelligence </a:t>
            </a:r>
            <a:r>
              <a:rPr lang="en-US" dirty="0"/>
              <a:t>– This is the ability to recognize, use, and interpret images and patterns and to reproduce objects in three dimensions. Successful architects, sculptors and designers are likely to have high spatial intelligence.</a:t>
            </a:r>
          </a:p>
          <a:p>
            <a:endParaRPr lang="en-US" dirty="0"/>
          </a:p>
          <a:p>
            <a:r>
              <a:rPr lang="en-US" cap="small" dirty="0"/>
              <a:t>Interpersonal intelligence </a:t>
            </a:r>
            <a:r>
              <a:rPr lang="en-US" dirty="0"/>
              <a:t>– This is the ability to understand people's intentions, motivations, and desires. This intelligence allows individuals to work well with others. Professions like therapy, teaching, and sales attract individuals with high interpersonal intelligence.</a:t>
            </a:r>
            <a:br>
              <a:rPr lang="en-US" dirty="0"/>
            </a:br>
            <a:endParaRPr lang="en-US" dirty="0"/>
          </a:p>
          <a:p>
            <a:r>
              <a:rPr lang="en-US" cap="small" dirty="0"/>
              <a:t>Intrapersonal intelligence </a:t>
            </a:r>
            <a:r>
              <a:rPr lang="en-US" dirty="0"/>
              <a:t>– This is the ability to understand yourself, and to interpret and appreciate your own feelings and motivations. Therapists, actors, caregivers, and writers are all people who can bring high levels of personal awareness to their work.</a:t>
            </a:r>
          </a:p>
          <a:p>
            <a:endParaRPr lang="en-US" dirty="0"/>
          </a:p>
          <a:p>
            <a:r>
              <a:rPr lang="en-US" cap="small" dirty="0"/>
              <a:t>Naturalist intelligence </a:t>
            </a:r>
            <a:r>
              <a:rPr lang="en-US" dirty="0"/>
              <a:t>– This is the ability to recognize and appreciate our relationship with the natural world. Astronomers, biologists, and zoologists are examples of professions with a high level of naturalist intelligence. (This is the eighth intelligence that Gardner added, after first publication of his model.)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6</a:t>
            </a:fld>
            <a:endParaRPr lang="en-US" dirty="0"/>
          </a:p>
        </p:txBody>
      </p:sp>
    </p:spTree>
    <p:extLst>
      <p:ext uri="{BB962C8B-B14F-4D97-AF65-F5344CB8AC3E}">
        <p14:creationId xmlns:p14="http://schemas.microsoft.com/office/powerpoint/2010/main" val="374508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7</a:t>
            </a:fld>
            <a:endParaRPr lang="en-US" dirty="0"/>
          </a:p>
        </p:txBody>
      </p:sp>
    </p:spTree>
    <p:extLst>
      <p:ext uri="{BB962C8B-B14F-4D97-AF65-F5344CB8AC3E}">
        <p14:creationId xmlns:p14="http://schemas.microsoft.com/office/powerpoint/2010/main" val="87405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8</a:t>
            </a:fld>
            <a:endParaRPr lang="en-US" dirty="0"/>
          </a:p>
        </p:txBody>
      </p:sp>
    </p:spTree>
    <p:extLst>
      <p:ext uri="{BB962C8B-B14F-4D97-AF65-F5344CB8AC3E}">
        <p14:creationId xmlns:p14="http://schemas.microsoft.com/office/powerpoint/2010/main" val="196545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9</a:t>
            </a:fld>
            <a:endParaRPr lang="en-US" dirty="0"/>
          </a:p>
        </p:txBody>
      </p:sp>
    </p:spTree>
    <p:extLst>
      <p:ext uri="{BB962C8B-B14F-4D97-AF65-F5344CB8AC3E}">
        <p14:creationId xmlns:p14="http://schemas.microsoft.com/office/powerpoint/2010/main" val="390120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11</a:t>
            </a:fld>
            <a:endParaRPr lang="en-US" dirty="0"/>
          </a:p>
        </p:txBody>
      </p:sp>
    </p:spTree>
    <p:extLst>
      <p:ext uri="{BB962C8B-B14F-4D97-AF65-F5344CB8AC3E}">
        <p14:creationId xmlns:p14="http://schemas.microsoft.com/office/powerpoint/2010/main" val="165393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15</a:t>
            </a:fld>
            <a:endParaRPr lang="en-US" dirty="0"/>
          </a:p>
        </p:txBody>
      </p:sp>
    </p:spTree>
    <p:extLst>
      <p:ext uri="{BB962C8B-B14F-4D97-AF65-F5344CB8AC3E}">
        <p14:creationId xmlns:p14="http://schemas.microsoft.com/office/powerpoint/2010/main" val="188895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17</a:t>
            </a:fld>
            <a:endParaRPr lang="en-US" dirty="0"/>
          </a:p>
        </p:txBody>
      </p:sp>
    </p:spTree>
    <p:extLst>
      <p:ext uri="{BB962C8B-B14F-4D97-AF65-F5344CB8AC3E}">
        <p14:creationId xmlns:p14="http://schemas.microsoft.com/office/powerpoint/2010/main" val="410502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A1353-EEA5-436B-AB14-1D84B195E669}" type="slidenum">
              <a:rPr lang="en-US" smtClean="0"/>
              <a:t>19</a:t>
            </a:fld>
            <a:endParaRPr lang="en-US" dirty="0"/>
          </a:p>
        </p:txBody>
      </p:sp>
    </p:spTree>
    <p:extLst>
      <p:ext uri="{BB962C8B-B14F-4D97-AF65-F5344CB8AC3E}">
        <p14:creationId xmlns:p14="http://schemas.microsoft.com/office/powerpoint/2010/main" val="395859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2/4/17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n-US"/>
              <a:pPr/>
              <a:t>2/4/17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2/4/17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2/4/17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2/4/17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2/4/17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dirty="0"/>
              <a:t>Click icon to add picture</a:t>
            </a:r>
            <a:endParaRPr dirty="0"/>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2/4/17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2/4/17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2/4/17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2/4/17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2/4/17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2/4/17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2/4/17</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rj7oStGLkU" TargetMode="External"/><Relationship Id="rId3" Type="http://schemas.openxmlformats.org/officeDocument/2006/relationships/hyperlink" Target="http://www.bvpag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Understanding the Dynamics of</a:t>
            </a:r>
            <a:br>
              <a:rPr lang="en-US" sz="4400" dirty="0"/>
            </a:br>
            <a:r>
              <a:rPr lang="en-US" sz="4400" dirty="0"/>
              <a:t>Gifted &amp; Siblings</a:t>
            </a:r>
          </a:p>
        </p:txBody>
      </p:sp>
      <p:sp>
        <p:nvSpPr>
          <p:cNvPr id="3" name="Subtitle 2"/>
          <p:cNvSpPr>
            <a:spLocks noGrp="1"/>
          </p:cNvSpPr>
          <p:nvPr>
            <p:ph type="subTitle" idx="1"/>
          </p:nvPr>
        </p:nvSpPr>
        <p:spPr/>
        <p:txBody>
          <a:bodyPr/>
          <a:lstStyle/>
          <a:p>
            <a:r>
              <a:rPr lang="en-US" dirty="0"/>
              <a:t>Andrea Gerry MS LMFT</a:t>
            </a:r>
          </a:p>
        </p:txBody>
      </p:sp>
      <p:pic>
        <p:nvPicPr>
          <p:cNvPr id="12" name="Picture Placeholder 11"/>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85400" y="2057400"/>
            <a:ext cx="1514118" cy="20574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04412" y="1485900"/>
            <a:ext cx="1371600" cy="27432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69407" y="2222500"/>
            <a:ext cx="1739900" cy="3479800"/>
          </a:xfrm>
          <a:prstGeom prst="rect">
            <a:avLst/>
          </a:prstGeom>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Questions</a:t>
            </a:r>
          </a:p>
        </p:txBody>
      </p:sp>
      <p:sp>
        <p:nvSpPr>
          <p:cNvPr id="3" name="Content Placeholder 2"/>
          <p:cNvSpPr>
            <a:spLocks noGrp="1"/>
          </p:cNvSpPr>
          <p:nvPr>
            <p:ph idx="1"/>
          </p:nvPr>
        </p:nvSpPr>
        <p:spPr/>
        <p:txBody>
          <a:bodyPr/>
          <a:lstStyle/>
          <a:p>
            <a:r>
              <a:rPr lang="en-US" dirty="0"/>
              <a:t>What are the gifts and talents of each of your children? </a:t>
            </a:r>
          </a:p>
          <a:p>
            <a:r>
              <a:rPr lang="en-US" dirty="0"/>
              <a:t>What is special or unique about each one? </a:t>
            </a:r>
          </a:p>
          <a:p>
            <a:r>
              <a:rPr lang="en-US" dirty="0"/>
              <a:t>Is one of these talents more valued than the other by your family or society? </a:t>
            </a:r>
          </a:p>
          <a:p>
            <a:r>
              <a:rPr lang="en-US" dirty="0"/>
              <a:t>Would your child perceive themselves the same way you describe them?</a:t>
            </a:r>
          </a:p>
        </p:txBody>
      </p:sp>
    </p:spTree>
    <p:extLst>
      <p:ext uri="{BB962C8B-B14F-4D97-AF65-F5344CB8AC3E}">
        <p14:creationId xmlns:p14="http://schemas.microsoft.com/office/powerpoint/2010/main" val="478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685800"/>
            <a:ext cx="5638801" cy="5410200"/>
          </a:xfrm>
        </p:spPr>
        <p:txBody>
          <a:bodyPr/>
          <a:lstStyle/>
          <a:p>
            <a:pPr algn="ctr">
              <a:lnSpc>
                <a:spcPct val="100000"/>
              </a:lnSpc>
              <a:spcBef>
                <a:spcPts val="1200"/>
              </a:spcBef>
            </a:pPr>
            <a:r>
              <a:rPr lang="en-US" dirty="0"/>
              <a:t>Understanding Birth Order</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14595" y="1447800"/>
            <a:ext cx="3397236" cy="2514309"/>
          </a:xfrm>
          <a:prstGeom prst="rect">
            <a:avLst/>
          </a:prstGeom>
        </p:spPr>
      </p:pic>
    </p:spTree>
    <p:extLst>
      <p:ext uri="{BB962C8B-B14F-4D97-AF65-F5344CB8AC3E}">
        <p14:creationId xmlns:p14="http://schemas.microsoft.com/office/powerpoint/2010/main" val="266588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Order Common Beliefs - Stereotypes</a:t>
            </a:r>
          </a:p>
        </p:txBody>
      </p:sp>
      <p:sp>
        <p:nvSpPr>
          <p:cNvPr id="3" name="Content Placeholder 2"/>
          <p:cNvSpPr>
            <a:spLocks noGrp="1"/>
          </p:cNvSpPr>
          <p:nvPr>
            <p:ph idx="1"/>
          </p:nvPr>
        </p:nvSpPr>
        <p:spPr/>
        <p:txBody>
          <a:bodyPr/>
          <a:lstStyle/>
          <a:p>
            <a:pPr>
              <a:lnSpc>
                <a:spcPct val="200000"/>
              </a:lnSpc>
            </a:pPr>
            <a:r>
              <a:rPr lang="en-US" dirty="0"/>
              <a:t>Oldest children – </a:t>
            </a:r>
            <a:r>
              <a:rPr lang="en-US" dirty="0" smtClean="0"/>
              <a:t>natural </a:t>
            </a:r>
            <a:r>
              <a:rPr lang="en-US" dirty="0"/>
              <a:t>leader, ambitious responsible </a:t>
            </a:r>
          </a:p>
          <a:p>
            <a:pPr>
              <a:lnSpc>
                <a:spcPct val="200000"/>
              </a:lnSpc>
            </a:pPr>
            <a:r>
              <a:rPr lang="en-US" dirty="0"/>
              <a:t>The middle child – social butterfly, peace </a:t>
            </a:r>
            <a:r>
              <a:rPr lang="en-US" dirty="0" smtClean="0"/>
              <a:t>keeper, </a:t>
            </a:r>
            <a:r>
              <a:rPr lang="en-US" dirty="0"/>
              <a:t>fairness-obsessed</a:t>
            </a:r>
          </a:p>
          <a:p>
            <a:pPr>
              <a:lnSpc>
                <a:spcPct val="200000"/>
              </a:lnSpc>
            </a:pPr>
            <a:r>
              <a:rPr lang="en-US" dirty="0"/>
              <a:t>The baby – free spirt, risk taker, charming</a:t>
            </a:r>
          </a:p>
        </p:txBody>
      </p:sp>
    </p:spTree>
    <p:extLst>
      <p:ext uri="{BB962C8B-B14F-4D97-AF65-F5344CB8AC3E}">
        <p14:creationId xmlns:p14="http://schemas.microsoft.com/office/powerpoint/2010/main" val="23892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born or Only children…</a:t>
            </a:r>
          </a:p>
        </p:txBody>
      </p:sp>
      <p:sp>
        <p:nvSpPr>
          <p:cNvPr id="3" name="Content Placeholder 2"/>
          <p:cNvSpPr>
            <a:spLocks noGrp="1"/>
          </p:cNvSpPr>
          <p:nvPr>
            <p:ph idx="1"/>
          </p:nvPr>
        </p:nvSpPr>
        <p:spPr/>
        <p:txBody>
          <a:bodyPr/>
          <a:lstStyle/>
          <a:p>
            <a:pPr>
              <a:lnSpc>
                <a:spcPct val="100000"/>
              </a:lnSpc>
            </a:pPr>
            <a:r>
              <a:rPr lang="en-US" dirty="0"/>
              <a:t>More likely to be identified as academically gifted</a:t>
            </a:r>
          </a:p>
          <a:p>
            <a:pPr>
              <a:lnSpc>
                <a:spcPct val="100000"/>
              </a:lnSpc>
            </a:pPr>
            <a:r>
              <a:rPr lang="en-US" dirty="0"/>
              <a:t>Often characterized as </a:t>
            </a:r>
            <a:r>
              <a:rPr lang="en-US" dirty="0" smtClean="0"/>
              <a:t>being: </a:t>
            </a:r>
            <a:r>
              <a:rPr lang="en-US" dirty="0"/>
              <a:t>serious, dependable, conscientious </a:t>
            </a:r>
          </a:p>
          <a:p>
            <a:pPr>
              <a:lnSpc>
                <a:spcPct val="100000"/>
              </a:lnSpc>
            </a:pPr>
            <a:r>
              <a:rPr lang="en-US" dirty="0" smtClean="0"/>
              <a:t>Seek </a:t>
            </a:r>
            <a:r>
              <a:rPr lang="en-US" dirty="0"/>
              <a:t>adult approval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7598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Children/Second Children</a:t>
            </a:r>
          </a:p>
        </p:txBody>
      </p:sp>
      <p:sp>
        <p:nvSpPr>
          <p:cNvPr id="3" name="Content Placeholder 2"/>
          <p:cNvSpPr>
            <a:spLocks noGrp="1"/>
          </p:cNvSpPr>
          <p:nvPr>
            <p:ph idx="1"/>
          </p:nvPr>
        </p:nvSpPr>
        <p:spPr/>
        <p:txBody>
          <a:bodyPr>
            <a:normAutofit/>
          </a:bodyPr>
          <a:lstStyle/>
          <a:p>
            <a:pPr>
              <a:lnSpc>
                <a:spcPct val="120000"/>
              </a:lnSpc>
            </a:pPr>
            <a:r>
              <a:rPr lang="en-US" dirty="0"/>
              <a:t>Less likely to be recognized as academically gifted </a:t>
            </a:r>
          </a:p>
          <a:p>
            <a:pPr>
              <a:lnSpc>
                <a:spcPct val="120000"/>
              </a:lnSpc>
            </a:pPr>
            <a:r>
              <a:rPr lang="en-US" dirty="0"/>
              <a:t>Often recognized by their excellent interpersonal or leadership skills</a:t>
            </a:r>
          </a:p>
          <a:p>
            <a:pPr>
              <a:lnSpc>
                <a:spcPct val="120000"/>
              </a:lnSpc>
            </a:pPr>
            <a:r>
              <a:rPr lang="en-US" dirty="0"/>
              <a:t>Tend to focus more of sibling and peer approval then parent or teacher</a:t>
            </a:r>
          </a:p>
          <a:p>
            <a:pPr>
              <a:lnSpc>
                <a:spcPct val="120000"/>
              </a:lnSpc>
            </a:pPr>
            <a:r>
              <a:rPr lang="en-US" dirty="0"/>
              <a:t>Frequently the mediator of the family therefore building the interpersonal and leadership skills</a:t>
            </a:r>
          </a:p>
          <a:p>
            <a:endParaRPr lang="en-US" dirty="0"/>
          </a:p>
        </p:txBody>
      </p:sp>
    </p:spTree>
    <p:extLst>
      <p:ext uri="{BB962C8B-B14F-4D97-AF65-F5344CB8AC3E}">
        <p14:creationId xmlns:p14="http://schemas.microsoft.com/office/powerpoint/2010/main" val="13144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Youngest Children</a:t>
            </a:r>
          </a:p>
        </p:txBody>
      </p:sp>
      <p:sp>
        <p:nvSpPr>
          <p:cNvPr id="3" name="Content Placeholder 2"/>
          <p:cNvSpPr>
            <a:spLocks noGrp="1"/>
          </p:cNvSpPr>
          <p:nvPr>
            <p:ph idx="1"/>
          </p:nvPr>
        </p:nvSpPr>
        <p:spPr>
          <a:xfrm>
            <a:off x="1293812" y="1981200"/>
            <a:ext cx="9753599" cy="4191000"/>
          </a:xfrm>
        </p:spPr>
        <p:txBody>
          <a:bodyPr>
            <a:normAutofit lnSpcReduction="10000"/>
          </a:bodyPr>
          <a:lstStyle/>
          <a:p>
            <a:pPr>
              <a:lnSpc>
                <a:spcPct val="150000"/>
              </a:lnSpc>
            </a:pPr>
            <a:r>
              <a:rPr lang="en-US" dirty="0"/>
              <a:t>Lots in common with second children characteristics </a:t>
            </a:r>
          </a:p>
          <a:p>
            <a:pPr>
              <a:lnSpc>
                <a:spcPct val="150000"/>
              </a:lnSpc>
            </a:pPr>
            <a:r>
              <a:rPr lang="en-US" dirty="0"/>
              <a:t>If labeled “the </a:t>
            </a:r>
            <a:r>
              <a:rPr lang="en-US" dirty="0" smtClean="0"/>
              <a:t>baby,” </a:t>
            </a:r>
            <a:r>
              <a:rPr lang="en-US" dirty="0"/>
              <a:t>they become dependent on the positive feedback from older siblings and may become fearful of assuming responsibilities or initiating creative activities. </a:t>
            </a:r>
          </a:p>
          <a:p>
            <a:pPr>
              <a:lnSpc>
                <a:spcPct val="150000"/>
              </a:lnSpc>
            </a:pPr>
            <a:r>
              <a:rPr lang="en-US" dirty="0"/>
              <a:t>The youngest child may see little likelihood of becoming as competent and successful as older siblings, and besides, it’s much easier to get help from the collection of </a:t>
            </a:r>
            <a:r>
              <a:rPr lang="en-US" dirty="0" smtClean="0"/>
              <a:t>“big” </a:t>
            </a:r>
            <a:r>
              <a:rPr lang="en-US" dirty="0"/>
              <a:t>people around them.</a:t>
            </a:r>
          </a:p>
          <a:p>
            <a:endParaRPr lang="en-US" dirty="0" smtClean="0"/>
          </a:p>
          <a:p>
            <a:endParaRPr lang="en-US" dirty="0"/>
          </a:p>
        </p:txBody>
      </p:sp>
    </p:spTree>
    <p:extLst>
      <p:ext uri="{BB962C8B-B14F-4D97-AF65-F5344CB8AC3E}">
        <p14:creationId xmlns:p14="http://schemas.microsoft.com/office/powerpoint/2010/main" val="279067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Roles </a:t>
            </a:r>
          </a:p>
        </p:txBody>
      </p:sp>
      <p:sp>
        <p:nvSpPr>
          <p:cNvPr id="3" name="Content Placeholder 2"/>
          <p:cNvSpPr>
            <a:spLocks noGrp="1"/>
          </p:cNvSpPr>
          <p:nvPr>
            <p:ph idx="1"/>
          </p:nvPr>
        </p:nvSpPr>
        <p:spPr/>
        <p:txBody>
          <a:bodyPr/>
          <a:lstStyle/>
          <a:p>
            <a:r>
              <a:rPr lang="en-US" dirty="0"/>
              <a:t>“What do I do well?” “What do I add to this family?”</a:t>
            </a:r>
          </a:p>
          <a:p>
            <a:r>
              <a:rPr lang="en-US" dirty="0"/>
              <a:t>“The creative one,” “the smart one,” “the clown,” “the social </a:t>
            </a:r>
            <a:r>
              <a:rPr lang="en-US" dirty="0" smtClean="0"/>
              <a:t>one,” </a:t>
            </a:r>
            <a:r>
              <a:rPr lang="en-US" dirty="0"/>
              <a:t>and “the troublemaker”</a:t>
            </a:r>
          </a:p>
          <a:p>
            <a:r>
              <a:rPr lang="en-US" dirty="0"/>
              <a:t>Special roles can be good as long as they are not limiting (either/or</a:t>
            </a:r>
            <a:r>
              <a:rPr lang="en-US" dirty="0" smtClean="0"/>
              <a:t>).</a:t>
            </a:r>
            <a:endParaRPr lang="en-US" dirty="0"/>
          </a:p>
          <a:p>
            <a:r>
              <a:rPr lang="en-US" dirty="0"/>
              <a:t>Children who are not as SPECIAL at an activity as another should still be encouraged to pursue </a:t>
            </a:r>
            <a:r>
              <a:rPr lang="en-US" dirty="0" smtClean="0"/>
              <a:t>it. </a:t>
            </a:r>
            <a:endParaRPr lang="en-US" dirty="0"/>
          </a:p>
        </p:txBody>
      </p:sp>
    </p:spTree>
    <p:extLst>
      <p:ext uri="{BB962C8B-B14F-4D97-AF65-F5344CB8AC3E}">
        <p14:creationId xmlns:p14="http://schemas.microsoft.com/office/powerpoint/2010/main" val="247620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Caution </a:t>
            </a:r>
            <a:r>
              <a:rPr lang="en-US" i="1" dirty="0">
                <a:effectLst>
                  <a:outerShdw blurRad="38100" dist="38100" dir="2700000" algn="tl">
                    <a:srgbClr val="000000">
                      <a:alpha val="43137"/>
                    </a:srgbClr>
                  </a:outerShdw>
                </a:effectLst>
              </a:rPr>
              <a:t>again</a:t>
            </a:r>
            <a:r>
              <a:rPr lang="en-US" dirty="0"/>
              <a:t> on labeling!</a:t>
            </a:r>
          </a:p>
        </p:txBody>
      </p:sp>
      <p:sp>
        <p:nvSpPr>
          <p:cNvPr id="3" name="Content Placeholder 2"/>
          <p:cNvSpPr>
            <a:spLocks noGrp="1"/>
          </p:cNvSpPr>
          <p:nvPr>
            <p:ph sz="half" idx="1"/>
          </p:nvPr>
        </p:nvSpPr>
        <p:spPr/>
        <p:txBody>
          <a:bodyPr>
            <a:normAutofit/>
          </a:bodyPr>
          <a:lstStyle/>
          <a:p>
            <a:r>
              <a:rPr lang="en-US" dirty="0"/>
              <a:t>When parents label their children, it limits the child's confidence in other areas.</a:t>
            </a:r>
          </a:p>
          <a:p>
            <a:r>
              <a:rPr lang="en-US" dirty="0"/>
              <a:t>“Jane is the gifted one in the family, so I probably can’t be in the gifted program.”</a:t>
            </a:r>
          </a:p>
          <a:p>
            <a:r>
              <a:rPr lang="en-US" dirty="0"/>
              <a:t>Loosing your “special role” can lead to underachieving and a even a loss of </a:t>
            </a:r>
            <a:r>
              <a:rPr lang="en-US" dirty="0" smtClean="0"/>
              <a:t>identity. </a:t>
            </a:r>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998653" y="1524000"/>
            <a:ext cx="3896360" cy="3929102"/>
          </a:xfrm>
          <a:prstGeom prst="rect">
            <a:avLst/>
          </a:prstGeom>
        </p:spPr>
      </p:pic>
      <p:sp>
        <p:nvSpPr>
          <p:cNvPr id="11" name="TextBox 10"/>
          <p:cNvSpPr txBox="1"/>
          <p:nvPr/>
        </p:nvSpPr>
        <p:spPr>
          <a:xfrm>
            <a:off x="7460933" y="2832987"/>
            <a:ext cx="2971800" cy="1311128"/>
          </a:xfrm>
          <a:prstGeom prst="rect">
            <a:avLst/>
          </a:prstGeom>
          <a:noFill/>
        </p:spPr>
        <p:txBody>
          <a:bodyPr wrap="square" rtlCol="0">
            <a:spAutoFit/>
            <a:scene3d>
              <a:camera prst="isometricOffAxis1Right"/>
              <a:lightRig rig="threePt" dir="t"/>
            </a:scene3d>
            <a:sp3d extrusionH="57150">
              <a:bevelT w="38100" h="38100" prst="slope"/>
            </a:sp3d>
          </a:bodyPr>
          <a:lstStyle/>
          <a:p>
            <a:pPr algn="ctr">
              <a:lnSpc>
                <a:spcPct val="90000"/>
              </a:lnSpc>
            </a:pPr>
            <a:r>
              <a:rPr lang="en-US" sz="4400" cap="small" dirty="0">
                <a:effectLst>
                  <a:glow rad="228600">
                    <a:schemeClr val="accent4">
                      <a:satMod val="175000"/>
                      <a:alpha val="40000"/>
                    </a:schemeClr>
                  </a:glow>
                </a:effectLst>
                <a:latin typeface="Verdana" panose="020B0604030504040204" pitchFamily="34" charset="0"/>
                <a:ea typeface="Verdana" panose="020B0604030504040204" pitchFamily="34" charset="0"/>
                <a:cs typeface="Verdana" panose="020B0604030504040204" pitchFamily="34" charset="0"/>
              </a:rPr>
              <a:t>An</a:t>
            </a:r>
          </a:p>
          <a:p>
            <a:pPr algn="ctr">
              <a:lnSpc>
                <a:spcPct val="90000"/>
              </a:lnSpc>
            </a:pPr>
            <a:r>
              <a:rPr lang="en-US" sz="4400" cap="small" dirty="0">
                <a:effectLst>
                  <a:glow rad="228600">
                    <a:schemeClr val="accent4">
                      <a:satMod val="175000"/>
                      <a:alpha val="40000"/>
                    </a:schemeClr>
                  </a:glow>
                </a:effectLst>
                <a:latin typeface="Verdana" panose="020B0604030504040204" pitchFamily="34" charset="0"/>
                <a:ea typeface="Verdana" panose="020B0604030504040204" pitchFamily="34" charset="0"/>
                <a:cs typeface="Verdana" panose="020B0604030504040204" pitchFamily="34" charset="0"/>
              </a:rPr>
              <a:t>Original</a:t>
            </a:r>
          </a:p>
        </p:txBody>
      </p:sp>
    </p:spTree>
    <p:extLst>
      <p:ext uri="{BB962C8B-B14F-4D97-AF65-F5344CB8AC3E}">
        <p14:creationId xmlns:p14="http://schemas.microsoft.com/office/powerpoint/2010/main" val="48680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Questions</a:t>
            </a:r>
          </a:p>
        </p:txBody>
      </p:sp>
      <p:sp>
        <p:nvSpPr>
          <p:cNvPr id="6" name="Content Placeholder 5"/>
          <p:cNvSpPr>
            <a:spLocks noGrp="1"/>
          </p:cNvSpPr>
          <p:nvPr>
            <p:ph idx="1"/>
          </p:nvPr>
        </p:nvSpPr>
        <p:spPr/>
        <p:txBody>
          <a:bodyPr/>
          <a:lstStyle/>
          <a:p>
            <a:pPr>
              <a:lnSpc>
                <a:spcPct val="150000"/>
              </a:lnSpc>
            </a:pPr>
            <a:r>
              <a:rPr lang="en-US" dirty="0"/>
              <a:t>Was your identified child(ren) the oldest, middle or youngest? </a:t>
            </a:r>
          </a:p>
          <a:p>
            <a:pPr>
              <a:lnSpc>
                <a:spcPct val="150000"/>
              </a:lnSpc>
            </a:pPr>
            <a:r>
              <a:rPr lang="en-US" dirty="0"/>
              <a:t>Does that keep in line with Dr. James T. Webb’s citation that </a:t>
            </a:r>
            <a:r>
              <a:rPr lang="en-US" dirty="0" smtClean="0"/>
              <a:t>“first </a:t>
            </a:r>
            <a:r>
              <a:rPr lang="en-US" dirty="0"/>
              <a:t>born (and only) children are more likely to be the ones identified as academically </a:t>
            </a:r>
            <a:r>
              <a:rPr lang="en-US" dirty="0" smtClean="0"/>
              <a:t>gifted” </a:t>
            </a:r>
            <a:r>
              <a:rPr lang="en-US" dirty="0"/>
              <a:t>and </a:t>
            </a:r>
            <a:r>
              <a:rPr lang="en-US" dirty="0" smtClean="0"/>
              <a:t>“second </a:t>
            </a:r>
            <a:r>
              <a:rPr lang="en-US" dirty="0"/>
              <a:t>children are less likely to be identified as gifted, though substantial data suggest that in most cases, their intellectual potential is quite similar to that of their </a:t>
            </a:r>
            <a:r>
              <a:rPr lang="en-US" dirty="0" smtClean="0"/>
              <a:t>siblings”? </a:t>
            </a:r>
            <a:endParaRPr lang="en-US" dirty="0"/>
          </a:p>
        </p:txBody>
      </p:sp>
    </p:spTree>
    <p:extLst>
      <p:ext uri="{BB962C8B-B14F-4D97-AF65-F5344CB8AC3E}">
        <p14:creationId xmlns:p14="http://schemas.microsoft.com/office/powerpoint/2010/main" val="254125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Sibling Rivalry </a:t>
            </a:r>
            <a:br>
              <a:rPr lang="en-US" dirty="0"/>
            </a:b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377411" y="1139349"/>
            <a:ext cx="3921866" cy="3901440"/>
          </a:xfrm>
        </p:spPr>
      </p:pic>
    </p:spTree>
    <p:extLst>
      <p:ext uri="{BB962C8B-B14F-4D97-AF65-F5344CB8AC3E}">
        <p14:creationId xmlns:p14="http://schemas.microsoft.com/office/powerpoint/2010/main" val="16500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842024" y="1158081"/>
            <a:ext cx="2504777" cy="4191000"/>
          </a:xfrm>
        </p:spPr>
      </p:pic>
    </p:spTree>
    <p:extLst>
      <p:ext uri="{BB962C8B-B14F-4D97-AF65-F5344CB8AC3E}">
        <p14:creationId xmlns:p14="http://schemas.microsoft.com/office/powerpoint/2010/main" val="356740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676400"/>
            <a:ext cx="9601200" cy="2941638"/>
          </a:xfrm>
        </p:spPr>
        <p:txBody>
          <a:bodyPr>
            <a:normAutofit/>
          </a:bodyPr>
          <a:lstStyle/>
          <a:p>
            <a:r>
              <a:rPr lang="en-US" i="1" dirty="0"/>
              <a:t>Does having a identified gifted child who receives attention and recognition for their intellectual and academic accomplishments create harm for another sibling who struggles in school?</a:t>
            </a:r>
          </a:p>
        </p:txBody>
      </p:sp>
    </p:spTree>
    <p:extLst>
      <p:ext uri="{BB962C8B-B14F-4D97-AF65-F5344CB8AC3E}">
        <p14:creationId xmlns:p14="http://schemas.microsoft.com/office/powerpoint/2010/main" val="33873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Consequences of having a gifted sibling: Myths and realities</a:t>
            </a:r>
          </a:p>
        </p:txBody>
      </p:sp>
      <p:sp>
        <p:nvSpPr>
          <p:cNvPr id="3" name="Content Placeholder 2"/>
          <p:cNvSpPr>
            <a:spLocks noGrp="1"/>
          </p:cNvSpPr>
          <p:nvPr>
            <p:ph idx="1"/>
          </p:nvPr>
        </p:nvSpPr>
        <p:spPr/>
        <p:txBody>
          <a:bodyPr>
            <a:normAutofit/>
          </a:bodyPr>
          <a:lstStyle/>
          <a:p>
            <a:r>
              <a:rPr lang="en-US" dirty="0"/>
              <a:t>Researcher Diana Chamrad, Paul Janos, and Nancy M. Robinson conducted a study of over 300 sibling pairs, aged eight to 14, in which neither, one, or both of the children were identified as gifted. </a:t>
            </a:r>
          </a:p>
          <a:p>
            <a:r>
              <a:rPr lang="en-US" dirty="0"/>
              <a:t>They expected to find that the nongifted siblings were more anxious and depressed, that they were poorer students (relative to their ability), and that they thought less well of themselves and were negatively disposed toward their brother or sister.</a:t>
            </a:r>
          </a:p>
          <a:p>
            <a:pPr marL="0" indent="0">
              <a:buNone/>
            </a:pPr>
            <a:endParaRPr lang="en-US" dirty="0"/>
          </a:p>
        </p:txBody>
      </p:sp>
    </p:spTree>
    <p:extLst>
      <p:ext uri="{BB962C8B-B14F-4D97-AF65-F5344CB8AC3E}">
        <p14:creationId xmlns:p14="http://schemas.microsoft.com/office/powerpoint/2010/main" val="3785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Consequences of having a gifted sibling: Myths and realities – </a:t>
            </a:r>
            <a:r>
              <a:rPr lang="en-US" dirty="0" smtClean="0"/>
              <a:t>cont.</a:t>
            </a:r>
            <a:endParaRPr lang="en-US" dirty="0"/>
          </a:p>
        </p:txBody>
      </p:sp>
      <p:sp>
        <p:nvSpPr>
          <p:cNvPr id="3" name="Content Placeholder 2"/>
          <p:cNvSpPr>
            <a:spLocks noGrp="1"/>
          </p:cNvSpPr>
          <p:nvPr>
            <p:ph idx="1"/>
          </p:nvPr>
        </p:nvSpPr>
        <p:spPr>
          <a:xfrm>
            <a:off x="455612" y="1981200"/>
            <a:ext cx="11201400" cy="4495800"/>
          </a:xfrm>
        </p:spPr>
        <p:txBody>
          <a:bodyPr>
            <a:normAutofit fontScale="92500"/>
          </a:bodyPr>
          <a:lstStyle/>
          <a:p>
            <a:r>
              <a:rPr lang="en-US" dirty="0"/>
              <a:t>To their surprise, all the groups of pairs looked very much the same. In each group there were children whose adjustment and relationships were far from perfect, but where there were differences between the children, it turned out to be an asset to have a gifted brother or sister.</a:t>
            </a:r>
          </a:p>
          <a:p>
            <a:r>
              <a:rPr lang="en-US" dirty="0"/>
              <a:t>According to their mothers, the children with a gifted sibling had fewer behavioral problems, and in general they were described with more positive adjectives than the children in pairs with no gifted child. </a:t>
            </a:r>
            <a:endParaRPr lang="en-US" dirty="0" smtClean="0"/>
          </a:p>
          <a:p>
            <a:r>
              <a:rPr lang="en-US" dirty="0" smtClean="0"/>
              <a:t>Gifted </a:t>
            </a:r>
            <a:r>
              <a:rPr lang="en-US" dirty="0"/>
              <a:t>children described their siblings in a friendlier way, and their mothers confirmed their more amicable relationships. We noted not a single unfavorable difference. </a:t>
            </a:r>
          </a:p>
          <a:p>
            <a:r>
              <a:rPr lang="en-US" dirty="0"/>
              <a:t>The best guess, based on this study, was that having a gifted sibling was simply a ready excuse for the ordinary wear and tear that brothers and sisters inflict on each other.</a:t>
            </a:r>
          </a:p>
          <a:p>
            <a:endParaRPr lang="en-US" dirty="0"/>
          </a:p>
        </p:txBody>
      </p:sp>
    </p:spTree>
    <p:extLst>
      <p:ext uri="{BB962C8B-B14F-4D97-AF65-F5344CB8AC3E}">
        <p14:creationId xmlns:p14="http://schemas.microsoft.com/office/powerpoint/2010/main" val="293475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all Sibling Rivalry bad?</a:t>
            </a:r>
          </a:p>
        </p:txBody>
      </p:sp>
      <p:sp>
        <p:nvSpPr>
          <p:cNvPr id="3" name="Content Placeholder 2"/>
          <p:cNvSpPr>
            <a:spLocks noGrp="1"/>
          </p:cNvSpPr>
          <p:nvPr>
            <p:ph idx="1"/>
          </p:nvPr>
        </p:nvSpPr>
        <p:spPr/>
        <p:txBody>
          <a:bodyPr/>
          <a:lstStyle/>
          <a:p>
            <a:r>
              <a:rPr lang="en-US" dirty="0"/>
              <a:t>Struggling with your sibling is natural - Moderation</a:t>
            </a:r>
          </a:p>
          <a:p>
            <a:r>
              <a:rPr lang="en-US" dirty="0"/>
              <a:t>Holding a different opinion is part of critical thinking</a:t>
            </a:r>
          </a:p>
          <a:p>
            <a:r>
              <a:rPr lang="en-US" dirty="0"/>
              <a:t>Being assertive enough to argue for that difference will prove to be a valuable skill</a:t>
            </a:r>
          </a:p>
        </p:txBody>
      </p:sp>
    </p:spTree>
    <p:extLst>
      <p:ext uri="{BB962C8B-B14F-4D97-AF65-F5344CB8AC3E}">
        <p14:creationId xmlns:p14="http://schemas.microsoft.com/office/powerpoint/2010/main" val="384647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have a fair row…</a:t>
            </a:r>
          </a:p>
        </p:txBody>
      </p:sp>
      <p:sp>
        <p:nvSpPr>
          <p:cNvPr id="3" name="Content Placeholder 2"/>
          <p:cNvSpPr>
            <a:spLocks noGrp="1"/>
          </p:cNvSpPr>
          <p:nvPr>
            <p:ph idx="1"/>
          </p:nvPr>
        </p:nvSpPr>
        <p:spPr/>
        <p:txBody>
          <a:bodyPr/>
          <a:lstStyle/>
          <a:p>
            <a:r>
              <a:rPr lang="en-US" dirty="0"/>
              <a:t>Let them “work it out”</a:t>
            </a:r>
          </a:p>
          <a:p>
            <a:pPr lvl="1"/>
            <a:r>
              <a:rPr lang="en-US" dirty="0"/>
              <a:t>Resist the urge to mediate or decide who is at fault </a:t>
            </a:r>
          </a:p>
          <a:p>
            <a:pPr lvl="1"/>
            <a:r>
              <a:rPr lang="en-US" dirty="0"/>
              <a:t>Mediation often increases the rivalry “</a:t>
            </a:r>
            <a:r>
              <a:rPr lang="en-US" dirty="0" smtClean="0"/>
              <a:t>see, </a:t>
            </a:r>
            <a:r>
              <a:rPr lang="en-US" dirty="0"/>
              <a:t>mom’s on my side”</a:t>
            </a:r>
          </a:p>
          <a:p>
            <a:r>
              <a:rPr lang="en-US" dirty="0"/>
              <a:t>Set limits</a:t>
            </a:r>
          </a:p>
          <a:p>
            <a:pPr lvl="1"/>
            <a:r>
              <a:rPr lang="en-US" dirty="0"/>
              <a:t>Aggressive behaviors</a:t>
            </a:r>
          </a:p>
          <a:p>
            <a:pPr lvl="1"/>
            <a:r>
              <a:rPr lang="en-US" dirty="0"/>
              <a:t>Noise levels</a:t>
            </a:r>
          </a:p>
          <a:p>
            <a:pPr lvl="2"/>
            <a:r>
              <a:rPr lang="en-US" dirty="0"/>
              <a:t>Violation ends in time apart</a:t>
            </a:r>
          </a:p>
        </p:txBody>
      </p:sp>
    </p:spTree>
    <p:extLst>
      <p:ext uri="{BB962C8B-B14F-4D97-AF65-F5344CB8AC3E}">
        <p14:creationId xmlns:p14="http://schemas.microsoft.com/office/powerpoint/2010/main" val="80348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“Work It Out”</a:t>
            </a:r>
          </a:p>
        </p:txBody>
      </p:sp>
      <p:sp>
        <p:nvSpPr>
          <p:cNvPr id="3" name="Content Placeholder 2"/>
          <p:cNvSpPr>
            <a:spLocks noGrp="1"/>
          </p:cNvSpPr>
          <p:nvPr>
            <p:ph idx="1"/>
          </p:nvPr>
        </p:nvSpPr>
        <p:spPr/>
        <p:txBody>
          <a:bodyPr>
            <a:normAutofit/>
          </a:bodyPr>
          <a:lstStyle/>
          <a:p>
            <a:r>
              <a:rPr lang="en-US" dirty="0"/>
              <a:t>Listen - Curiosity, Interest, Fascination</a:t>
            </a:r>
          </a:p>
          <a:p>
            <a:r>
              <a:rPr lang="en-US" dirty="0"/>
              <a:t>Understand – Reflecting what is heard</a:t>
            </a:r>
          </a:p>
          <a:p>
            <a:r>
              <a:rPr lang="en-US" dirty="0"/>
              <a:t>Validate - Highlights thoughts</a:t>
            </a:r>
          </a:p>
          <a:p>
            <a:r>
              <a:rPr lang="en-US" dirty="0"/>
              <a:t>Empathize - Recognize feelings</a:t>
            </a:r>
          </a:p>
          <a:p>
            <a:r>
              <a:rPr lang="en-US" dirty="0"/>
              <a:t>Repeat – till individual calms down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2212" y="2438400"/>
            <a:ext cx="3032207" cy="2743200"/>
          </a:xfrm>
          <a:prstGeom prst="rect">
            <a:avLst/>
          </a:prstGeom>
        </p:spPr>
      </p:pic>
    </p:spTree>
    <p:extLst>
      <p:ext uri="{BB962C8B-B14F-4D97-AF65-F5344CB8AC3E}">
        <p14:creationId xmlns:p14="http://schemas.microsoft.com/office/powerpoint/2010/main" val="129185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Questions </a:t>
            </a:r>
          </a:p>
        </p:txBody>
      </p:sp>
      <p:sp>
        <p:nvSpPr>
          <p:cNvPr id="3" name="Content Placeholder 2"/>
          <p:cNvSpPr>
            <a:spLocks noGrp="1"/>
          </p:cNvSpPr>
          <p:nvPr>
            <p:ph idx="1"/>
          </p:nvPr>
        </p:nvSpPr>
        <p:spPr/>
        <p:txBody>
          <a:bodyPr/>
          <a:lstStyle/>
          <a:p>
            <a:r>
              <a:rPr lang="en-US" dirty="0"/>
              <a:t>Because you are a parent of a gifted child, do you feel your gifted child(ren) requires or demands extra time and attention? </a:t>
            </a:r>
          </a:p>
          <a:p>
            <a:r>
              <a:rPr lang="en-US" dirty="0"/>
              <a:t>How do you counter the imbalance of attention among your kids?</a:t>
            </a:r>
            <a:br>
              <a:rPr lang="en-US" dirty="0"/>
            </a:br>
            <a:r>
              <a:rPr lang="en-US" dirty="0"/>
              <a:t>- Are your children rivals? </a:t>
            </a:r>
          </a:p>
          <a:p>
            <a:r>
              <a:rPr lang="en-US" dirty="0"/>
              <a:t>Do they compete with each other? </a:t>
            </a:r>
          </a:p>
          <a:p>
            <a:r>
              <a:rPr lang="en-US" dirty="0"/>
              <a:t>Does your gifted child use their academic advantages to outsmart his/her (identified gifted or not) siblings?</a:t>
            </a:r>
          </a:p>
        </p:txBody>
      </p:sp>
    </p:spTree>
    <p:extLst>
      <p:ext uri="{BB962C8B-B14F-4D97-AF65-F5344CB8AC3E}">
        <p14:creationId xmlns:p14="http://schemas.microsoft.com/office/powerpoint/2010/main" val="3336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592197" y="234351"/>
            <a:ext cx="3773863" cy="5480650"/>
          </a:xfrm>
        </p:spPr>
        <p:txBody>
          <a:bodyPr/>
          <a:lstStyle/>
          <a:p>
            <a:r>
              <a:rPr lang="en-US" dirty="0"/>
              <a:t>FAMILY  Connectedness and Belonging</a:t>
            </a:r>
          </a:p>
        </p:txBody>
      </p:sp>
      <p:sp>
        <p:nvSpPr>
          <p:cNvPr id="9" name="Content Placeholder 8"/>
          <p:cNvSpPr>
            <a:spLocks noGrp="1"/>
          </p:cNvSpPr>
          <p:nvPr>
            <p:ph idx="1"/>
          </p:nvPr>
        </p:nvSpPr>
        <p:spPr>
          <a:xfrm>
            <a:off x="5256212" y="465285"/>
            <a:ext cx="6172200" cy="5249716"/>
          </a:xfrm>
        </p:spPr>
        <p:txBody>
          <a:bodyPr>
            <a:normAutofit fontScale="47500" lnSpcReduction="20000"/>
          </a:bodyPr>
          <a:lstStyle/>
          <a:p>
            <a:pPr marL="0" indent="0">
              <a:buNone/>
            </a:pPr>
            <a:r>
              <a:rPr lang="en-US" sz="9800" dirty="0">
                <a:latin typeface="Gabriola" panose="04040605051002020D02" pitchFamily="82" charset="0"/>
              </a:rPr>
              <a:t>“Your relationship with your child is more important to (their) long-term future then any educational or enrichment opportunities you could provide, and it will suffer without good interpersonal communication” </a:t>
            </a:r>
          </a:p>
          <a:p>
            <a:pPr marL="0" indent="0">
              <a:buNone/>
            </a:pPr>
            <a:r>
              <a:rPr lang="en-US" sz="8800" dirty="0">
                <a:latin typeface="Gabriola" panose="04040605051002020D02" pitchFamily="82" charset="0"/>
              </a:rPr>
              <a:t>- Dr. James T. Webb</a:t>
            </a:r>
          </a:p>
        </p:txBody>
      </p:sp>
      <p:pic>
        <p:nvPicPr>
          <p:cNvPr id="21" name="Picture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197" y="1066800"/>
            <a:ext cx="3656014" cy="1828007"/>
          </a:xfrm>
          <a:prstGeom prst="rect">
            <a:avLst/>
          </a:prstGeom>
        </p:spPr>
      </p:pic>
    </p:spTree>
    <p:extLst>
      <p:ext uri="{BB962C8B-B14F-4D97-AF65-F5344CB8AC3E}">
        <p14:creationId xmlns:p14="http://schemas.microsoft.com/office/powerpoint/2010/main" val="25983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Fairness</a:t>
            </a:r>
          </a:p>
        </p:txBody>
      </p:sp>
      <p:sp>
        <p:nvSpPr>
          <p:cNvPr id="3" name="Content Placeholder 2"/>
          <p:cNvSpPr>
            <a:spLocks noGrp="1"/>
          </p:cNvSpPr>
          <p:nvPr>
            <p:ph idx="1"/>
          </p:nvPr>
        </p:nvSpPr>
        <p:spPr/>
        <p:txBody>
          <a:bodyPr/>
          <a:lstStyle/>
          <a:p>
            <a:r>
              <a:rPr lang="en-US" dirty="0"/>
              <a:t>Fair + equal ≠ identical </a:t>
            </a:r>
          </a:p>
          <a:p>
            <a:r>
              <a:rPr lang="en-US" dirty="0"/>
              <a:t>Dr. Webb’s Cake story</a:t>
            </a:r>
          </a:p>
          <a:p>
            <a:pPr lvl="1"/>
            <a:r>
              <a:rPr lang="en-US" dirty="0"/>
              <a:t>Diet</a:t>
            </a:r>
          </a:p>
          <a:p>
            <a:pPr lvl="1"/>
            <a:r>
              <a:rPr lang="en-US" dirty="0"/>
              <a:t>Allergy</a:t>
            </a:r>
          </a:p>
          <a:p>
            <a:pPr lvl="1"/>
            <a:r>
              <a:rPr lang="en-US" dirty="0"/>
              <a:t>Don’t like chocolate</a:t>
            </a:r>
          </a:p>
          <a:p>
            <a:pPr lvl="1"/>
            <a:r>
              <a:rPr lang="en-US" dirty="0"/>
              <a:t>Thrilled</a:t>
            </a:r>
          </a:p>
          <a:p>
            <a:r>
              <a:rPr lang="en-US" dirty="0"/>
              <a:t>What is fair is to give uniquely to each child's individual needs</a:t>
            </a:r>
          </a:p>
        </p:txBody>
      </p:sp>
    </p:spTree>
    <p:extLst>
      <p:ext uri="{BB962C8B-B14F-4D97-AF65-F5344CB8AC3E}">
        <p14:creationId xmlns:p14="http://schemas.microsoft.com/office/powerpoint/2010/main" val="68256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“Work It Out”</a:t>
            </a:r>
          </a:p>
        </p:txBody>
      </p:sp>
      <p:sp>
        <p:nvSpPr>
          <p:cNvPr id="3" name="Content Placeholder 2"/>
          <p:cNvSpPr>
            <a:spLocks noGrp="1"/>
          </p:cNvSpPr>
          <p:nvPr>
            <p:ph idx="1"/>
          </p:nvPr>
        </p:nvSpPr>
        <p:spPr/>
        <p:txBody>
          <a:bodyPr>
            <a:normAutofit/>
          </a:bodyPr>
          <a:lstStyle/>
          <a:p>
            <a:r>
              <a:rPr lang="en-US" dirty="0"/>
              <a:t>Listen - Curiosity, Interest, Fascination</a:t>
            </a:r>
          </a:p>
          <a:p>
            <a:r>
              <a:rPr lang="en-US" dirty="0"/>
              <a:t>Understand – Reflecting what is heard</a:t>
            </a:r>
          </a:p>
          <a:p>
            <a:r>
              <a:rPr lang="en-US" dirty="0"/>
              <a:t>Validate - Highlights thoughts</a:t>
            </a:r>
          </a:p>
          <a:p>
            <a:r>
              <a:rPr lang="en-US" dirty="0"/>
              <a:t>Empathize - Recognize feelings</a:t>
            </a:r>
          </a:p>
          <a:p>
            <a:r>
              <a:rPr lang="en-US" dirty="0"/>
              <a:t>Repeat – Till individual calms down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2212" y="2438400"/>
            <a:ext cx="3032207" cy="2743200"/>
          </a:xfrm>
          <a:prstGeom prst="rect">
            <a:avLst/>
          </a:prstGeom>
        </p:spPr>
      </p:pic>
    </p:spTree>
    <p:extLst>
      <p:ext uri="{BB962C8B-B14F-4D97-AF65-F5344CB8AC3E}">
        <p14:creationId xmlns:p14="http://schemas.microsoft.com/office/powerpoint/2010/main" val="44823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Understanding the Dynamics of Gifted &amp; Siblings</a:t>
            </a:r>
          </a:p>
        </p:txBody>
      </p:sp>
      <p:sp>
        <p:nvSpPr>
          <p:cNvPr id="14" name="Content Placeholder 13"/>
          <p:cNvSpPr>
            <a:spLocks noGrp="1"/>
          </p:cNvSpPr>
          <p:nvPr>
            <p:ph sz="half" idx="1"/>
          </p:nvPr>
        </p:nvSpPr>
        <p:spPr>
          <a:xfrm>
            <a:off x="1293812" y="1981200"/>
            <a:ext cx="6858000" cy="4191000"/>
          </a:xfrm>
        </p:spPr>
        <p:txBody>
          <a:bodyPr>
            <a:normAutofit fontScale="85000" lnSpcReduction="10000"/>
          </a:bodyPr>
          <a:lstStyle/>
          <a:p>
            <a:pPr>
              <a:lnSpc>
                <a:spcPct val="250000"/>
              </a:lnSpc>
              <a:spcBef>
                <a:spcPts val="1200"/>
              </a:spcBef>
            </a:pPr>
            <a:r>
              <a:rPr lang="en-US" dirty="0"/>
              <a:t>Prevalence of Giftedness within Families</a:t>
            </a:r>
          </a:p>
          <a:p>
            <a:pPr>
              <a:lnSpc>
                <a:spcPct val="250000"/>
              </a:lnSpc>
              <a:spcBef>
                <a:spcPts val="1200"/>
              </a:spcBef>
            </a:pPr>
            <a:r>
              <a:rPr lang="en-US" dirty="0"/>
              <a:t>Understanding Birth Order</a:t>
            </a:r>
          </a:p>
          <a:p>
            <a:pPr>
              <a:lnSpc>
                <a:spcPct val="250000"/>
              </a:lnSpc>
              <a:spcBef>
                <a:spcPts val="1200"/>
              </a:spcBef>
            </a:pPr>
            <a:r>
              <a:rPr lang="en-US" dirty="0"/>
              <a:t>Sibling Rivalry</a:t>
            </a:r>
          </a:p>
          <a:p>
            <a:pPr>
              <a:lnSpc>
                <a:spcPct val="250000"/>
              </a:lnSpc>
              <a:spcBef>
                <a:spcPts val="1200"/>
              </a:spcBef>
            </a:pPr>
            <a:r>
              <a:rPr lang="en-US" dirty="0"/>
              <a:t>Creating opportunities for connection within the Family </a:t>
            </a:r>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7618412" y="1780675"/>
            <a:ext cx="3258971" cy="2500240"/>
          </a:xfrm>
        </p:spPr>
      </p:pic>
    </p:spTree>
    <p:extLst>
      <p:ext uri="{BB962C8B-B14F-4D97-AF65-F5344CB8AC3E}">
        <p14:creationId xmlns:p14="http://schemas.microsoft.com/office/powerpoint/2010/main" val="202851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Connectedness</a:t>
            </a:r>
          </a:p>
        </p:txBody>
      </p:sp>
      <p:sp>
        <p:nvSpPr>
          <p:cNvPr id="3" name="Content Placeholder 2"/>
          <p:cNvSpPr>
            <a:spLocks noGrp="1"/>
          </p:cNvSpPr>
          <p:nvPr>
            <p:ph idx="1"/>
          </p:nvPr>
        </p:nvSpPr>
        <p:spPr/>
        <p:txBody>
          <a:bodyPr/>
          <a:lstStyle/>
          <a:p>
            <a:r>
              <a:rPr lang="en-US" dirty="0"/>
              <a:t>Offer special time </a:t>
            </a:r>
          </a:p>
          <a:p>
            <a:pPr lvl="1"/>
            <a:r>
              <a:rPr lang="en-US" dirty="0"/>
              <a:t>O</a:t>
            </a:r>
            <a:r>
              <a:rPr lang="en-US" dirty="0" smtClean="0"/>
              <a:t>ne </a:t>
            </a:r>
            <a:r>
              <a:rPr lang="en-US" dirty="0"/>
              <a:t>on one time with your child at least a few minutes a day</a:t>
            </a:r>
          </a:p>
          <a:p>
            <a:r>
              <a:rPr lang="en-US" dirty="0"/>
              <a:t>Set an expectation of a comfortable environment</a:t>
            </a:r>
          </a:p>
          <a:p>
            <a:pPr lvl="1"/>
            <a:r>
              <a:rPr lang="en-US" dirty="0"/>
              <a:t>Stand firm against unacceptable behavior yet avoid being overly critical or punitive</a:t>
            </a:r>
          </a:p>
          <a:p>
            <a:r>
              <a:rPr lang="en-US" dirty="0"/>
              <a:t>Set goals that include each family members input</a:t>
            </a:r>
          </a:p>
          <a:p>
            <a:pPr lvl="1"/>
            <a:r>
              <a:rPr lang="en-US" dirty="0"/>
              <a:t>Each role is important and valuable</a:t>
            </a:r>
          </a:p>
          <a:p>
            <a:pPr marL="228600" lvl="1" indent="0">
              <a:buNone/>
            </a:pPr>
            <a:r>
              <a:rPr lang="en-US" dirty="0"/>
              <a:t> </a:t>
            </a:r>
          </a:p>
        </p:txBody>
      </p:sp>
    </p:spTree>
    <p:extLst>
      <p:ext uri="{BB962C8B-B14F-4D97-AF65-F5344CB8AC3E}">
        <p14:creationId xmlns:p14="http://schemas.microsoft.com/office/powerpoint/2010/main" val="42235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a:r>
            <a:br>
              <a:rPr lang="en-US" i="1" dirty="0"/>
            </a:br>
            <a:r>
              <a:rPr lang="en-US" dirty="0"/>
              <a:t>Surprise Planning</a:t>
            </a:r>
          </a:p>
        </p:txBody>
      </p:sp>
      <p:sp>
        <p:nvSpPr>
          <p:cNvPr id="3" name="Content Placeholder 2"/>
          <p:cNvSpPr>
            <a:spLocks noGrp="1"/>
          </p:cNvSpPr>
          <p:nvPr>
            <p:ph idx="1"/>
          </p:nvPr>
        </p:nvSpPr>
        <p:spPr/>
        <p:txBody>
          <a:bodyPr/>
          <a:lstStyle/>
          <a:p>
            <a:pPr marL="0" indent="0">
              <a:buNone/>
            </a:pPr>
            <a:r>
              <a:rPr lang="en-US" dirty="0"/>
              <a:t>The recipe:</a:t>
            </a:r>
          </a:p>
          <a:p>
            <a:pPr marL="228600" lvl="1" indent="0">
              <a:buNone/>
            </a:pPr>
            <a:r>
              <a:rPr lang="en-US" dirty="0"/>
              <a:t>One parent gets the children together to plan a surprise for the other parent or for a third child. The children get involved in cooperative planning and feel closer. An alliance with a positive goal builds unity. </a:t>
            </a:r>
          </a:p>
          <a:p>
            <a:pPr marL="228600" lvl="1" indent="0">
              <a:buNone/>
            </a:pPr>
            <a:r>
              <a:rPr lang="en-US" dirty="0"/>
              <a:t>The secrets of gift giving, surprises, and parties seem to unite brothers and sisters and diminish arguing. Planning something special for a family member, neighbor, or friend encourages a sense of togetherness that comes from joint efforts. </a:t>
            </a:r>
          </a:p>
          <a:p>
            <a:pPr marL="228600" lvl="1" indent="0">
              <a:buNone/>
            </a:pPr>
            <a:r>
              <a:rPr lang="en-US" dirty="0"/>
              <a:t>Parents can effectively use cooperative strategies frequently to build sibling closeness within the family.</a:t>
            </a:r>
          </a:p>
          <a:p>
            <a:endParaRPr lang="en-US" dirty="0"/>
          </a:p>
        </p:txBody>
      </p:sp>
    </p:spTree>
    <p:extLst>
      <p:ext uri="{BB962C8B-B14F-4D97-AF65-F5344CB8AC3E}">
        <p14:creationId xmlns:p14="http://schemas.microsoft.com/office/powerpoint/2010/main" val="19275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Questions</a:t>
            </a:r>
          </a:p>
        </p:txBody>
      </p:sp>
      <p:sp>
        <p:nvSpPr>
          <p:cNvPr id="3" name="Content Placeholder 2"/>
          <p:cNvSpPr>
            <a:spLocks noGrp="1"/>
          </p:cNvSpPr>
          <p:nvPr>
            <p:ph idx="1"/>
          </p:nvPr>
        </p:nvSpPr>
        <p:spPr/>
        <p:txBody>
          <a:bodyPr/>
          <a:lstStyle/>
          <a:p>
            <a:r>
              <a:rPr lang="en-US" dirty="0"/>
              <a:t>What are some examples of goals your family has set to accomplish together? Examples may include serving, planning a vacation, or raising money for playground equipment for the backyard. </a:t>
            </a:r>
          </a:p>
          <a:p>
            <a:r>
              <a:rPr lang="en-US" dirty="0"/>
              <a:t>Though each child may not have given to the goal equally, how did they use their own talents in achieving this goal?</a:t>
            </a:r>
          </a:p>
          <a:p>
            <a:endParaRPr lang="en-US" dirty="0"/>
          </a:p>
        </p:txBody>
      </p:sp>
    </p:spTree>
    <p:extLst>
      <p:ext uri="{BB962C8B-B14F-4D97-AF65-F5344CB8AC3E}">
        <p14:creationId xmlns:p14="http://schemas.microsoft.com/office/powerpoint/2010/main" val="236200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lstStyle/>
          <a:p>
            <a:pPr lvl="1"/>
            <a:r>
              <a:rPr lang="en-US" sz="2400" dirty="0"/>
              <a:t>BOOKS</a:t>
            </a:r>
          </a:p>
          <a:p>
            <a:pPr lvl="2">
              <a:buFont typeface="Wingdings" panose="05000000000000000000" pitchFamily="2" charset="2"/>
              <a:buChar char="Ø"/>
            </a:pPr>
            <a:r>
              <a:rPr lang="en-US" dirty="0"/>
              <a:t>Daniel Goleman author of, </a:t>
            </a:r>
            <a:r>
              <a:rPr lang="en-US" u="sng" dirty="0"/>
              <a:t>Emotional intelligence </a:t>
            </a:r>
          </a:p>
          <a:p>
            <a:pPr lvl="2">
              <a:buFont typeface="Wingdings" panose="05000000000000000000" pitchFamily="2" charset="2"/>
              <a:buChar char="Ø"/>
            </a:pPr>
            <a:r>
              <a:rPr lang="en-US" dirty="0"/>
              <a:t>John Gottman author of, </a:t>
            </a:r>
            <a:r>
              <a:rPr lang="en-US" u="sng" dirty="0"/>
              <a:t>Raising an Emotionally Intelligent </a:t>
            </a:r>
            <a:r>
              <a:rPr lang="en-US" u="sng" dirty="0" smtClean="0"/>
              <a:t>Child</a:t>
            </a:r>
          </a:p>
          <a:p>
            <a:pPr lvl="2">
              <a:buFont typeface="Wingdings" panose="05000000000000000000" pitchFamily="2" charset="2"/>
              <a:buChar char="Ø"/>
            </a:pPr>
            <a:r>
              <a:rPr lang="en-US" dirty="0" smtClean="0"/>
              <a:t>Adele Faber and Elaine Mazlish</a:t>
            </a:r>
            <a:r>
              <a:rPr lang="en-US" dirty="0"/>
              <a:t> </a:t>
            </a:r>
            <a:r>
              <a:rPr lang="en-US" dirty="0" smtClean="0"/>
              <a:t>authors of, </a:t>
            </a:r>
            <a:r>
              <a:rPr lang="en-US" u="sng" dirty="0" smtClean="0"/>
              <a:t>How to talk so kids will listen &amp; listen so kids will talk</a:t>
            </a:r>
            <a:endParaRPr lang="en-US" u="sng" dirty="0"/>
          </a:p>
          <a:p>
            <a:pPr lvl="1"/>
            <a:r>
              <a:rPr lang="en-US" dirty="0"/>
              <a:t>WEBSITES</a:t>
            </a:r>
            <a:endParaRPr lang="en-US" b="1" dirty="0"/>
          </a:p>
          <a:p>
            <a:pPr lvl="2"/>
            <a:r>
              <a:rPr lang="en-US" b="1" dirty="0"/>
              <a:t>Inside the mind of a master procrastinator | Tim Urban </a:t>
            </a:r>
            <a:r>
              <a:rPr lang="en-US" b="1" dirty="0">
                <a:hlinkClick r:id="rId2"/>
              </a:rPr>
              <a:t>https://www.youtube.com/watch?v=arj7oStGLkU</a:t>
            </a:r>
            <a:endParaRPr lang="en-US" b="1" dirty="0"/>
          </a:p>
          <a:p>
            <a:pPr lvl="2"/>
            <a:r>
              <a:rPr lang="en-US" b="1" dirty="0"/>
              <a:t>BVPAGE</a:t>
            </a:r>
          </a:p>
          <a:p>
            <a:pPr marL="685800" lvl="3" indent="0">
              <a:buNone/>
            </a:pPr>
            <a:r>
              <a:rPr lang="en-US" b="1" dirty="0">
                <a:hlinkClick r:id="rId3"/>
              </a:rPr>
              <a:t>http://www.bvpage.org/</a:t>
            </a:r>
            <a:r>
              <a:rPr lang="en-US" b="1" dirty="0"/>
              <a:t> </a:t>
            </a:r>
          </a:p>
          <a:p>
            <a:pPr marL="457200" lvl="2" indent="0">
              <a:buNone/>
            </a:pPr>
            <a:endParaRPr lang="en-US" dirty="0"/>
          </a:p>
        </p:txBody>
      </p:sp>
    </p:spTree>
    <p:extLst>
      <p:ext uri="{BB962C8B-B14F-4D97-AF65-F5344CB8AC3E}">
        <p14:creationId xmlns:p14="http://schemas.microsoft.com/office/powerpoint/2010/main" val="29350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685800"/>
            <a:ext cx="5638801" cy="5410200"/>
          </a:xfrm>
        </p:spPr>
        <p:txBody>
          <a:bodyPr/>
          <a:lstStyle/>
          <a:p>
            <a:r>
              <a:rPr lang="en-US" dirty="0"/>
              <a:t>Prevalence of Giftedness within Families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66825" y="990600"/>
            <a:ext cx="5181600" cy="2590800"/>
          </a:xfrm>
          <a:prstGeom prst="rect">
            <a:avLst/>
          </a:prstGeom>
        </p:spPr>
      </p:pic>
    </p:spTree>
    <p:extLst>
      <p:ext uri="{BB962C8B-B14F-4D97-AF65-F5344CB8AC3E}">
        <p14:creationId xmlns:p14="http://schemas.microsoft.com/office/powerpoint/2010/main" val="416712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960438"/>
          </a:xfrm>
        </p:spPr>
        <p:txBody>
          <a:bodyPr/>
          <a:lstStyle/>
          <a:p>
            <a:r>
              <a:rPr lang="en-US" dirty="0"/>
              <a:t>What are the odds…</a:t>
            </a:r>
          </a:p>
        </p:txBody>
      </p:sp>
      <p:sp>
        <p:nvSpPr>
          <p:cNvPr id="3" name="Content Placeholder 2"/>
          <p:cNvSpPr>
            <a:spLocks noGrp="1"/>
          </p:cNvSpPr>
          <p:nvPr>
            <p:ph idx="1"/>
          </p:nvPr>
        </p:nvSpPr>
        <p:spPr>
          <a:xfrm>
            <a:off x="1293813" y="1752600"/>
            <a:ext cx="9601202" cy="4876800"/>
          </a:xfrm>
        </p:spPr>
        <p:txBody>
          <a:bodyPr>
            <a:normAutofit/>
          </a:bodyPr>
          <a:lstStyle/>
          <a:p>
            <a:r>
              <a:rPr lang="en-US" b="1" i="1" dirty="0"/>
              <a:t>Brothers and sisters </a:t>
            </a:r>
            <a:r>
              <a:rPr lang="en-US" dirty="0"/>
              <a:t>are usually within </a:t>
            </a:r>
            <a:r>
              <a:rPr lang="en-US" b="1" i="1" dirty="0"/>
              <a:t>5 or 10 points </a:t>
            </a:r>
            <a:r>
              <a:rPr lang="en-US" dirty="0"/>
              <a:t>in measured ability. </a:t>
            </a:r>
          </a:p>
          <a:p>
            <a:r>
              <a:rPr lang="en-US" b="1" i="1" dirty="0"/>
              <a:t>Parents</a:t>
            </a:r>
            <a:r>
              <a:rPr lang="en-US" dirty="0"/>
              <a:t>' IQ scores are often within </a:t>
            </a:r>
            <a:r>
              <a:rPr lang="en-US" b="1" i="1" dirty="0"/>
              <a:t>10 points </a:t>
            </a:r>
            <a:r>
              <a:rPr lang="en-US" dirty="0"/>
              <a:t>of their children's</a:t>
            </a:r>
          </a:p>
          <a:p>
            <a:r>
              <a:rPr lang="en-US" dirty="0"/>
              <a:t>Even </a:t>
            </a:r>
            <a:r>
              <a:rPr lang="en-US" b="1" i="1" dirty="0"/>
              <a:t>grandparents</a:t>
            </a:r>
            <a:r>
              <a:rPr lang="en-US" dirty="0"/>
              <a:t>' IQ scores may be within </a:t>
            </a:r>
            <a:r>
              <a:rPr lang="en-US" b="1" i="1" dirty="0"/>
              <a:t>10 points </a:t>
            </a:r>
            <a:r>
              <a:rPr lang="en-US" dirty="0"/>
              <a:t>of their grandchildren's. </a:t>
            </a:r>
          </a:p>
          <a:p>
            <a:r>
              <a:rPr lang="en-US" dirty="0"/>
              <a:t>When one child in the family is identified as gifted, the chances are great that all members of the family are gifted.</a:t>
            </a:r>
          </a:p>
          <a:p>
            <a:pPr marL="0" indent="0">
              <a:buNone/>
            </a:pPr>
            <a:r>
              <a:rPr lang="en-US" dirty="0"/>
              <a:t>* </a:t>
            </a:r>
            <a:r>
              <a:rPr lang="en-US" sz="1200" dirty="0"/>
              <a:t>Drs. Frank Falk, Nancy Miller &amp; Karen Rogers http://www.gifteddevelopment.com/articles/what-we-have-learned-about-gifted-children</a:t>
            </a:r>
            <a:endParaRPr lang="en-US" dirty="0"/>
          </a:p>
        </p:txBody>
      </p:sp>
    </p:spTree>
    <p:extLst>
      <p:ext uri="{BB962C8B-B14F-4D97-AF65-F5344CB8AC3E}">
        <p14:creationId xmlns:p14="http://schemas.microsoft.com/office/powerpoint/2010/main" val="154288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2"/>
            <a:ext cx="11885612" cy="808038"/>
          </a:xfrm>
        </p:spPr>
        <p:txBody>
          <a:bodyPr>
            <a:normAutofit/>
          </a:bodyPr>
          <a:lstStyle/>
          <a:p>
            <a:pPr algn="ctr"/>
            <a:r>
              <a:rPr lang="en-US" dirty="0"/>
              <a:t>Howard Gardener’s Multiple Intelligences </a:t>
            </a:r>
            <a:r>
              <a:rPr lang="en-US" sz="1600" dirty="0"/>
              <a:t>(1983)</a:t>
            </a:r>
            <a:endParaRPr lang="en-US" dirty="0"/>
          </a:p>
        </p:txBody>
      </p:sp>
      <p:pic>
        <p:nvPicPr>
          <p:cNvPr id="2050" name="Picture 2" descr="http://www.mind-developer.com/images/1382118375.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751012" y="1524000"/>
            <a:ext cx="8305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5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Emotional Intelligence (EQ)</a:t>
            </a:r>
          </a:p>
        </p:txBody>
      </p:sp>
      <p:sp>
        <p:nvSpPr>
          <p:cNvPr id="14" name="Content Placeholder 13"/>
          <p:cNvSpPr>
            <a:spLocks noGrp="1"/>
          </p:cNvSpPr>
          <p:nvPr>
            <p:ph idx="1"/>
          </p:nvPr>
        </p:nvSpPr>
        <p:spPr>
          <a:xfrm>
            <a:off x="1097872" y="1828800"/>
            <a:ext cx="9601202" cy="3733800"/>
          </a:xfrm>
        </p:spPr>
        <p:txBody>
          <a:bodyPr>
            <a:noAutofit/>
          </a:bodyPr>
          <a:lstStyle/>
          <a:p>
            <a:pPr lvl="1"/>
            <a:r>
              <a:rPr lang="en-US" sz="2400" dirty="0" smtClean="0"/>
              <a:t>1990s </a:t>
            </a:r>
            <a:r>
              <a:rPr lang="en-US" sz="2400" dirty="0"/>
              <a:t>buzz word</a:t>
            </a:r>
          </a:p>
          <a:p>
            <a:pPr lvl="1"/>
            <a:r>
              <a:rPr lang="en-US" sz="2400" dirty="0"/>
              <a:t>EMOTIONAL INTELLIGENCE (EQ or EI) </a:t>
            </a:r>
            <a:r>
              <a:rPr lang="en-US" sz="2400" dirty="0" smtClean="0"/>
              <a:t>“Emotional </a:t>
            </a:r>
            <a:r>
              <a:rPr lang="en-US" sz="2400" dirty="0"/>
              <a:t>intelligence is the ability to perceive emotions, to access and generate emotions so as to assist thought, to understand emotions and emotional knowledge, and to reflectively regulate emotions so as to promote emotional and intellectual growth</a:t>
            </a:r>
            <a:r>
              <a:rPr lang="en-US" sz="2400" dirty="0" smtClean="0"/>
              <a:t>.”  - John </a:t>
            </a:r>
            <a:r>
              <a:rPr lang="en-US" sz="2400" dirty="0"/>
              <a:t>D. Mayer, Peter Salovey, 1997</a:t>
            </a:r>
          </a:p>
          <a:p>
            <a:pPr lvl="1"/>
            <a:r>
              <a:rPr lang="en-US" sz="2400" dirty="0"/>
              <a:t>Daniel </a:t>
            </a:r>
            <a:r>
              <a:rPr lang="en-US" sz="2400" dirty="0" smtClean="0"/>
              <a:t>Goleman, </a:t>
            </a:r>
            <a:r>
              <a:rPr lang="en-US" sz="2400" dirty="0"/>
              <a:t>author </a:t>
            </a:r>
            <a:r>
              <a:rPr lang="en-US" sz="2400" dirty="0" smtClean="0"/>
              <a:t>of </a:t>
            </a:r>
            <a:r>
              <a:rPr lang="en-US" sz="2400" u="sng" dirty="0"/>
              <a:t>Emotional intelligence </a:t>
            </a:r>
          </a:p>
          <a:p>
            <a:pPr lvl="1"/>
            <a:r>
              <a:rPr lang="en-US" sz="2400" dirty="0"/>
              <a:t>John </a:t>
            </a:r>
            <a:r>
              <a:rPr lang="en-US" sz="2400" dirty="0" smtClean="0"/>
              <a:t>Gottman, </a:t>
            </a:r>
            <a:r>
              <a:rPr lang="en-US" sz="2400" dirty="0"/>
              <a:t>author </a:t>
            </a:r>
            <a:r>
              <a:rPr lang="en-US" sz="2400" dirty="0" smtClean="0"/>
              <a:t>of </a:t>
            </a:r>
            <a:r>
              <a:rPr lang="en-US" sz="2400" u="sng" dirty="0"/>
              <a:t>Raising an Emotionally Intelligent Child</a:t>
            </a:r>
          </a:p>
          <a:p>
            <a:pPr lvl="1"/>
            <a:r>
              <a:rPr lang="en-US" sz="2400" dirty="0"/>
              <a:t>SOCIAL AND EMOTIONAL LEARNING (SEL)</a:t>
            </a:r>
          </a:p>
          <a:p>
            <a:pPr lvl="2"/>
            <a:r>
              <a:rPr lang="en-US" sz="2400" dirty="0"/>
              <a:t>Often a Curriculum requirement </a:t>
            </a:r>
          </a:p>
        </p:txBody>
      </p:sp>
      <p:graphicFrame>
        <p:nvGraphicFramePr>
          <p:cNvPr id="4" name="Diagram 3"/>
          <p:cNvGraphicFramePr/>
          <p:nvPr>
            <p:extLst>
              <p:ext uri="{D42A27DB-BD31-4B8C-83A1-F6EECF244321}">
                <p14:modId xmlns:p14="http://schemas.microsoft.com/office/powerpoint/2010/main" val="3843583146"/>
              </p:ext>
            </p:extLst>
          </p:nvPr>
        </p:nvGraphicFramePr>
        <p:xfrm>
          <a:off x="1217612" y="5334000"/>
          <a:ext cx="89154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065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IQ + EQ = Thriving </a:t>
            </a:r>
          </a:p>
        </p:txBody>
      </p:sp>
      <p:sp>
        <p:nvSpPr>
          <p:cNvPr id="7" name="Text Placeholder 6"/>
          <p:cNvSpPr>
            <a:spLocks noGrp="1"/>
          </p:cNvSpPr>
          <p:nvPr>
            <p:ph type="body" idx="1"/>
          </p:nvPr>
        </p:nvSpPr>
        <p:spPr/>
        <p:txBody>
          <a:bodyPr/>
          <a:lstStyle/>
          <a:p>
            <a:pPr algn="ctr"/>
            <a:r>
              <a:rPr lang="en-US" dirty="0"/>
              <a:t>IQ</a:t>
            </a:r>
          </a:p>
        </p:txBody>
      </p:sp>
      <p:graphicFrame>
        <p:nvGraphicFramePr>
          <p:cNvPr id="6" name="Content Placeholder 8"/>
          <p:cNvGraphicFramePr>
            <a:graphicFrameLocks noGrp="1"/>
          </p:cNvGraphicFramePr>
          <p:nvPr>
            <p:ph sz="half" idx="2"/>
            <p:extLst>
              <p:ext uri="{D42A27DB-BD31-4B8C-83A1-F6EECF244321}">
                <p14:modId xmlns:p14="http://schemas.microsoft.com/office/powerpoint/2010/main" val="2859745043"/>
              </p:ext>
            </p:extLst>
          </p:nvPr>
        </p:nvGraphicFramePr>
        <p:xfrm>
          <a:off x="912812" y="2819400"/>
          <a:ext cx="5026027"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quarter" idx="3"/>
          </p:nvPr>
        </p:nvSpPr>
        <p:spPr/>
        <p:txBody>
          <a:bodyPr/>
          <a:lstStyle/>
          <a:p>
            <a:pPr algn="ctr"/>
            <a:r>
              <a:rPr lang="en-US" dirty="0"/>
              <a:t>EQ</a:t>
            </a:r>
          </a:p>
        </p:txBody>
      </p:sp>
      <p:graphicFrame>
        <p:nvGraphicFramePr>
          <p:cNvPr id="10" name="Content Placeholder 3"/>
          <p:cNvGraphicFramePr>
            <a:graphicFrameLocks noGrp="1"/>
          </p:cNvGraphicFramePr>
          <p:nvPr>
            <p:ph sz="quarter" idx="4"/>
            <p:extLst>
              <p:ext uri="{D42A27DB-BD31-4B8C-83A1-F6EECF244321}">
                <p14:modId xmlns:p14="http://schemas.microsoft.com/office/powerpoint/2010/main" val="1418146657"/>
              </p:ext>
            </p:extLst>
          </p:nvPr>
        </p:nvGraphicFramePr>
        <p:xfrm>
          <a:off x="6249988" y="2819400"/>
          <a:ext cx="4873624" cy="335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231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Caution on labels </a:t>
            </a:r>
          </a:p>
        </p:txBody>
      </p:sp>
      <p:sp>
        <p:nvSpPr>
          <p:cNvPr id="3" name="Content Placeholder 2"/>
          <p:cNvSpPr>
            <a:spLocks noGrp="1"/>
          </p:cNvSpPr>
          <p:nvPr>
            <p:ph sz="half" idx="1"/>
          </p:nvPr>
        </p:nvSpPr>
        <p:spPr/>
        <p:txBody>
          <a:bodyPr>
            <a:normAutofit/>
          </a:bodyPr>
          <a:lstStyle/>
          <a:p>
            <a:r>
              <a:rPr lang="en-US" dirty="0"/>
              <a:t>When parents label their children, it limits the child's confidence in other areas.</a:t>
            </a:r>
          </a:p>
          <a:p>
            <a:r>
              <a:rPr lang="en-US" dirty="0"/>
              <a:t>It is important to parent from a stand point that ALL children are intelligent. </a:t>
            </a:r>
          </a:p>
          <a:p>
            <a:r>
              <a:rPr lang="en-US" dirty="0"/>
              <a:t>Teach children to “rise to their </a:t>
            </a:r>
            <a:r>
              <a:rPr lang="en-US" dirty="0" smtClean="0"/>
              <a:t>challenges.” </a:t>
            </a:r>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998653" y="1524000"/>
            <a:ext cx="3896360" cy="3929102"/>
          </a:xfrm>
          <a:prstGeom prst="rect">
            <a:avLst/>
          </a:prstGeom>
        </p:spPr>
      </p:pic>
      <p:sp>
        <p:nvSpPr>
          <p:cNvPr id="11" name="TextBox 10"/>
          <p:cNvSpPr txBox="1"/>
          <p:nvPr/>
        </p:nvSpPr>
        <p:spPr>
          <a:xfrm>
            <a:off x="7460933" y="2832987"/>
            <a:ext cx="2971800" cy="1311128"/>
          </a:xfrm>
          <a:prstGeom prst="rect">
            <a:avLst/>
          </a:prstGeom>
          <a:noFill/>
        </p:spPr>
        <p:txBody>
          <a:bodyPr wrap="square" rtlCol="0">
            <a:spAutoFit/>
            <a:scene3d>
              <a:camera prst="isometricOffAxis1Right"/>
              <a:lightRig rig="threePt" dir="t"/>
            </a:scene3d>
            <a:sp3d extrusionH="57150">
              <a:bevelT w="38100" h="38100" prst="slope"/>
            </a:sp3d>
          </a:bodyPr>
          <a:lstStyle/>
          <a:p>
            <a:pPr algn="ctr">
              <a:lnSpc>
                <a:spcPct val="90000"/>
              </a:lnSpc>
            </a:pPr>
            <a:r>
              <a:rPr lang="en-US" sz="4400" cap="small" dirty="0">
                <a:effectLst>
                  <a:glow rad="228600">
                    <a:schemeClr val="accent4">
                      <a:satMod val="175000"/>
                      <a:alpha val="40000"/>
                    </a:schemeClr>
                  </a:glow>
                </a:effectLst>
                <a:latin typeface="Verdana" panose="020B0604030504040204" pitchFamily="34" charset="0"/>
                <a:ea typeface="Verdana" panose="020B0604030504040204" pitchFamily="34" charset="0"/>
                <a:cs typeface="Verdana" panose="020B0604030504040204" pitchFamily="34" charset="0"/>
              </a:rPr>
              <a:t>An</a:t>
            </a:r>
          </a:p>
          <a:p>
            <a:pPr algn="ctr">
              <a:lnSpc>
                <a:spcPct val="90000"/>
              </a:lnSpc>
            </a:pPr>
            <a:r>
              <a:rPr lang="en-US" sz="4400" cap="small" dirty="0">
                <a:effectLst>
                  <a:glow rad="228600">
                    <a:schemeClr val="accent4">
                      <a:satMod val="175000"/>
                      <a:alpha val="40000"/>
                    </a:schemeClr>
                  </a:glow>
                </a:effectLst>
                <a:latin typeface="Verdana" panose="020B0604030504040204" pitchFamily="34" charset="0"/>
                <a:ea typeface="Verdana" panose="020B0604030504040204" pitchFamily="34" charset="0"/>
                <a:cs typeface="Verdana" panose="020B0604030504040204" pitchFamily="34" charset="0"/>
              </a:rPr>
              <a:t>Original</a:t>
            </a:r>
          </a:p>
        </p:txBody>
      </p:sp>
    </p:spTree>
    <p:extLst>
      <p:ext uri="{BB962C8B-B14F-4D97-AF65-F5344CB8AC3E}">
        <p14:creationId xmlns:p14="http://schemas.microsoft.com/office/powerpoint/2010/main" val="220771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Natural living presentation (widescreen)</Template>
  <TotalTime>0</TotalTime>
  <Words>2156</Words>
  <Application>Microsoft Macintosh PowerPoint</Application>
  <PresentationFormat>Custom</PresentationFormat>
  <Paragraphs>200</Paragraphs>
  <Slides>33</Slides>
  <Notes>13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Eco Living 16x9</vt:lpstr>
      <vt:lpstr>Understanding the Dynamics of Gifted &amp; Siblings</vt:lpstr>
      <vt:lpstr>PowerPoint Presentation</vt:lpstr>
      <vt:lpstr>Understanding the Dynamics of Gifted &amp; Siblings</vt:lpstr>
      <vt:lpstr>Prevalence of Giftedness within Families</vt:lpstr>
      <vt:lpstr>What are the odds…</vt:lpstr>
      <vt:lpstr>Howard Gardener’s Multiple Intelligences (1983)</vt:lpstr>
      <vt:lpstr>Emotional Intelligence (EQ)</vt:lpstr>
      <vt:lpstr>IQ + EQ = Thriving </vt:lpstr>
      <vt:lpstr>A Caution on labels </vt:lpstr>
      <vt:lpstr>Table Questions</vt:lpstr>
      <vt:lpstr>Understanding Birth Order</vt:lpstr>
      <vt:lpstr>Birth Order Common Beliefs - Stereotypes</vt:lpstr>
      <vt:lpstr>First born or Only children…</vt:lpstr>
      <vt:lpstr>Middle Children/Second Children</vt:lpstr>
      <vt:lpstr>Youngest Children</vt:lpstr>
      <vt:lpstr>Special Roles </vt:lpstr>
      <vt:lpstr>Caution again on labeling!</vt:lpstr>
      <vt:lpstr>Table Questions</vt:lpstr>
      <vt:lpstr>Sibling Rivalry  </vt:lpstr>
      <vt:lpstr>Does having a identified gifted child who receives attention and recognition for their intellectual and academic accomplishments create harm for another sibling who struggles in school?</vt:lpstr>
      <vt:lpstr>Consequences of having a gifted sibling: Myths and realities</vt:lpstr>
      <vt:lpstr>Consequences of having a gifted sibling: Myths and realities – cont.</vt:lpstr>
      <vt:lpstr>Is all Sibling Rivalry bad?</vt:lpstr>
      <vt:lpstr>How to have a fair row…</vt:lpstr>
      <vt:lpstr>How To “Work It Out”</vt:lpstr>
      <vt:lpstr>Table Questions </vt:lpstr>
      <vt:lpstr>FAMILY  Connectedness and Belonging</vt:lpstr>
      <vt:lpstr>Fairness</vt:lpstr>
      <vt:lpstr>How To “Work It Out”</vt:lpstr>
      <vt:lpstr>Creating Connectedness</vt:lpstr>
      <vt:lpstr> Surprise Planning</vt:lpstr>
      <vt:lpstr>Table Questions</vt:lpstr>
      <vt:lpstr>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2016-10-19T00:01:28Z</dcterms:created>
  <dcterms:modified xsi:type="dcterms:W3CDTF">2017-02-04T22:14:33Z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