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57" r:id="rId3"/>
    <p:sldId id="259" r:id="rId4"/>
    <p:sldId id="260" r:id="rId5"/>
    <p:sldId id="258" r:id="rId6"/>
    <p:sldId id="261" r:id="rId7"/>
    <p:sldId id="274" r:id="rId8"/>
    <p:sldId id="262" r:id="rId9"/>
    <p:sldId id="275" r:id="rId10"/>
    <p:sldId id="263" r:id="rId11"/>
    <p:sldId id="264" r:id="rId12"/>
    <p:sldId id="276" r:id="rId13"/>
    <p:sldId id="265" r:id="rId14"/>
    <p:sldId id="277" r:id="rId15"/>
    <p:sldId id="266" r:id="rId16"/>
    <p:sldId id="278" r:id="rId17"/>
    <p:sldId id="267" r:id="rId18"/>
    <p:sldId id="268" r:id="rId19"/>
    <p:sldId id="270" r:id="rId20"/>
    <p:sldId id="279" r:id="rId21"/>
    <p:sldId id="280" r:id="rId22"/>
    <p:sldId id="271" r:id="rId23"/>
    <p:sldId id="272" r:id="rId24"/>
    <p:sldId id="27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858" y="-654"/>
      </p:cViewPr>
      <p:guideLst>
        <p:guide orient="horz" pos="2160"/>
        <p:guide pos="2880"/>
      </p:guideLst>
    </p:cSldViewPr>
  </p:slideViewPr>
  <p:notesTextViewPr>
    <p:cViewPr>
      <p:scale>
        <a:sx n="1" d="1"/>
        <a:sy n="1" d="1"/>
      </p:scale>
      <p:origin x="0" y="0"/>
    </p:cViewPr>
  </p:notesTextViewPr>
  <p:notesViewPr>
    <p:cSldViewPr>
      <p:cViewPr>
        <p:scale>
          <a:sx n="93" d="100"/>
          <a:sy n="93" d="100"/>
        </p:scale>
        <p:origin x="-1434"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8A9ADE-9B73-4BC1-9642-F97F728887FC}" type="datetimeFigureOut">
              <a:rPr lang="en-US" smtClean="0"/>
              <a:t>10/5/2016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TRACY</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217D5E-0D5B-475A-B8B5-354173D8C05A}" type="slidenum">
              <a:rPr lang="en-US" smtClean="0"/>
              <a:t>‹#›</a:t>
            </a:fld>
            <a:endParaRPr lang="en-US"/>
          </a:p>
        </p:txBody>
      </p:sp>
    </p:spTree>
    <p:extLst>
      <p:ext uri="{BB962C8B-B14F-4D97-AF65-F5344CB8AC3E}">
        <p14:creationId xmlns:p14="http://schemas.microsoft.com/office/powerpoint/2010/main" val="187726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Selves</a:t>
            </a:r>
          </a:p>
          <a:p>
            <a:endParaRPr lang="en-US" dirty="0"/>
          </a:p>
          <a:p>
            <a:r>
              <a:rPr lang="en-US" dirty="0" smtClean="0"/>
              <a:t>Opinions on Everything but Not Experts on Anything</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a:t>
            </a:fld>
            <a:endParaRPr lang="en-US"/>
          </a:p>
        </p:txBody>
      </p:sp>
    </p:spTree>
    <p:extLst>
      <p:ext uri="{BB962C8B-B14F-4D97-AF65-F5344CB8AC3E}">
        <p14:creationId xmlns:p14="http://schemas.microsoft.com/office/powerpoint/2010/main" val="113615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Everyone</a:t>
            </a:r>
            <a:r>
              <a:rPr lang="en-US" baseline="0" dirty="0" smtClean="0"/>
              <a:t> with us?  Questions?</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10</a:t>
            </a:fld>
            <a:endParaRPr lang="en-US"/>
          </a:p>
        </p:txBody>
      </p:sp>
    </p:spTree>
    <p:extLst>
      <p:ext uri="{BB962C8B-B14F-4D97-AF65-F5344CB8AC3E}">
        <p14:creationId xmlns:p14="http://schemas.microsoft.com/office/powerpoint/2010/main" val="116787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TRACY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Be clear and specific about end result you want – but be open-minded about different possible ways to get there.  End goal may change</a:t>
            </a:r>
            <a:r>
              <a:rPr lang="en-US" sz="1200" dirty="0" smtClean="0"/>
              <a:t>.  Don’t be so set on a course of action that you can’t hear that there may be a better one!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Know when to slow down and when to move </a:t>
            </a:r>
            <a:r>
              <a:rPr lang="en-US" sz="1200" dirty="0" smtClean="0"/>
              <a:t>forward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11</a:t>
            </a:fld>
            <a:endParaRPr lang="en-US"/>
          </a:p>
        </p:txBody>
      </p:sp>
    </p:spTree>
    <p:extLst>
      <p:ext uri="{BB962C8B-B14F-4D97-AF65-F5344CB8AC3E}">
        <p14:creationId xmlns:p14="http://schemas.microsoft.com/office/powerpoint/2010/main" val="192510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In BV, teachers do not necessarily know child is gifted and have no way to know if child is accelerated</a:t>
            </a:r>
          </a:p>
          <a:p>
            <a:endParaRPr lang="en-US" dirty="0"/>
          </a:p>
          <a:p>
            <a:r>
              <a:rPr lang="en-US" dirty="0" smtClean="0"/>
              <a:t>Share about what you see and hear at home:  </a:t>
            </a:r>
          </a:p>
          <a:p>
            <a:r>
              <a:rPr lang="en-US" dirty="0" smtClean="0"/>
              <a:t>“I told my son to do his homework and I went downstairs to grab a carton of milk – gone for maybe</a:t>
            </a:r>
            <a:r>
              <a:rPr lang="en-US" dirty="0" smtClean="0"/>
              <a:t> 30 seconds and he was watching </a:t>
            </a:r>
            <a:r>
              <a:rPr lang="en-US" dirty="0" err="1" smtClean="0"/>
              <a:t>tv</a:t>
            </a:r>
            <a:r>
              <a:rPr lang="en-US" dirty="0" smtClean="0"/>
              <a:t>.  He’d finished all homework in that 30 seconds!!”</a:t>
            </a:r>
          </a:p>
          <a:p>
            <a:r>
              <a:rPr lang="en-US" dirty="0"/>
              <a:t>N</a:t>
            </a:r>
            <a:r>
              <a:rPr lang="en-US" dirty="0" smtClean="0"/>
              <a:t>ever studies and gets exceptional grades, no effort being put in </a:t>
            </a:r>
          </a:p>
          <a:p>
            <a:endParaRPr lang="en-US" dirty="0"/>
          </a:p>
          <a:p>
            <a:r>
              <a:rPr lang="en-US" dirty="0" smtClean="0"/>
              <a:t>What can WE do together?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12</a:t>
            </a:fld>
            <a:endParaRPr lang="en-US"/>
          </a:p>
        </p:txBody>
      </p:sp>
    </p:spTree>
    <p:extLst>
      <p:ext uri="{BB962C8B-B14F-4D97-AF65-F5344CB8AC3E}">
        <p14:creationId xmlns:p14="http://schemas.microsoft.com/office/powerpoint/2010/main" val="71553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Don’t compare your child to others or to siblings – this is about THIS SINGULAR CHILD</a:t>
            </a:r>
            <a:endParaRPr lang="en-US" dirty="0"/>
          </a:p>
          <a:p>
            <a:endParaRPr lang="en-US" dirty="0"/>
          </a:p>
          <a:p>
            <a:r>
              <a:rPr lang="en-US" dirty="0" smtClean="0"/>
              <a:t>This is a fine line – you need to discuss issue with pacing, level of material, and rest of class but don’t compare to other individuals</a:t>
            </a:r>
          </a:p>
          <a:p>
            <a:endParaRPr lang="en-US" dirty="0" smtClean="0"/>
          </a:p>
          <a:p>
            <a:endParaRPr lang="en-US" dirty="0"/>
          </a:p>
          <a:p>
            <a:endParaRPr lang="en-US" dirty="0"/>
          </a:p>
          <a:p>
            <a:r>
              <a:rPr lang="en-US" dirty="0" smtClean="0"/>
              <a:t>“Take the steps necessary to raise a well rounded person – not just a math genius”</a:t>
            </a:r>
          </a:p>
          <a:p>
            <a:r>
              <a:rPr lang="en-US" dirty="0" smtClean="0"/>
              <a:t>“Boredom is dangerous”</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13</a:t>
            </a:fld>
            <a:endParaRPr lang="en-US"/>
          </a:p>
        </p:txBody>
      </p:sp>
    </p:spTree>
    <p:extLst>
      <p:ext uri="{BB962C8B-B14F-4D97-AF65-F5344CB8AC3E}">
        <p14:creationId xmlns:p14="http://schemas.microsoft.com/office/powerpoint/2010/main" val="2929814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You have to follow through at home!!  Planners – back packs – place to work – timers – no distractions</a:t>
            </a:r>
          </a:p>
          <a:p>
            <a:endParaRPr lang="en-US" dirty="0"/>
          </a:p>
          <a:p>
            <a:r>
              <a:rPr lang="en-US" dirty="0" smtClean="0"/>
              <a:t>Offer ideas and places your child will engage --  One parent had son who was baseball lover, she asked could take math formulas and apply to baseball stats</a:t>
            </a:r>
            <a:endParaRPr lang="en-US" dirty="0"/>
          </a:p>
          <a:p>
            <a:endParaRPr lang="en-US" dirty="0"/>
          </a:p>
          <a:p>
            <a:r>
              <a:rPr lang="en-US" dirty="0" smtClean="0"/>
              <a:t>You can be passionate but not emotional – it </a:t>
            </a:r>
            <a:r>
              <a:rPr lang="en-US" dirty="0" smtClean="0"/>
              <a:t>IS hard because you feel like a protective mama/papa bear.</a:t>
            </a:r>
          </a:p>
          <a:p>
            <a:endParaRPr lang="en-US" dirty="0"/>
          </a:p>
          <a:p>
            <a:r>
              <a:rPr lang="en-US" dirty="0" smtClean="0"/>
              <a:t>Don’t </a:t>
            </a:r>
            <a:r>
              <a:rPr lang="en-US" dirty="0"/>
              <a:t>take it personally.</a:t>
            </a:r>
          </a:p>
          <a:p>
            <a:r>
              <a:rPr lang="en-US" dirty="0" smtClean="0"/>
              <a:t>It is ok to continue or table discussion at another time </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14</a:t>
            </a:fld>
            <a:endParaRPr lang="en-US"/>
          </a:p>
        </p:txBody>
      </p:sp>
    </p:spTree>
    <p:extLst>
      <p:ext uri="{BB962C8B-B14F-4D97-AF65-F5344CB8AC3E}">
        <p14:creationId xmlns:p14="http://schemas.microsoft.com/office/powerpoint/2010/main" val="378110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Mark Schmidt, Executive</a:t>
            </a:r>
            <a:r>
              <a:rPr lang="en-US" baseline="0" dirty="0" smtClean="0"/>
              <a:t> Director of Student Services for Blue Valley School </a:t>
            </a:r>
            <a:r>
              <a:rPr lang="en-US" baseline="0" dirty="0" smtClean="0"/>
              <a:t>District provided</a:t>
            </a:r>
            <a:r>
              <a:rPr lang="en-US" dirty="0" smtClean="0"/>
              <a:t> evolutionary quote</a:t>
            </a:r>
          </a:p>
          <a:p>
            <a:endParaRPr lang="en-US" dirty="0" smtClean="0"/>
          </a:p>
          <a:p>
            <a:r>
              <a:rPr lang="en-US" dirty="0" smtClean="0"/>
              <a:t>No process is instantaneous – you have to follow procedures</a:t>
            </a:r>
            <a:endParaRPr lang="en-US" dirty="0"/>
          </a:p>
          <a:p>
            <a:endParaRPr lang="en-US" dirty="0"/>
          </a:p>
          <a:p>
            <a:r>
              <a:rPr lang="en-US" dirty="0" smtClean="0"/>
              <a:t>You don’t have to sign anything you don’t agree with – parent signatures on IEPs are about attendance not necessarily agreement with goals</a:t>
            </a:r>
          </a:p>
          <a:p>
            <a:endParaRPr lang="en-US" dirty="0"/>
          </a:p>
          <a:p>
            <a:r>
              <a:rPr lang="en-US" dirty="0" smtClean="0"/>
              <a:t>There are places you can suggest, and places you can approve</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15</a:t>
            </a:fld>
            <a:endParaRPr lang="en-US"/>
          </a:p>
        </p:txBody>
      </p:sp>
    </p:spTree>
    <p:extLst>
      <p:ext uri="{BB962C8B-B14F-4D97-AF65-F5344CB8AC3E}">
        <p14:creationId xmlns:p14="http://schemas.microsoft.com/office/powerpoint/2010/main" val="4103007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smtClean="0"/>
          </a:p>
          <a:p>
            <a:r>
              <a:rPr lang="en-US" dirty="0" smtClean="0"/>
              <a:t>Teachers are in schools because they want to be!!</a:t>
            </a:r>
            <a:endParaRPr lang="en-US" dirty="0"/>
          </a:p>
          <a:p>
            <a:endParaRPr lang="en-US" dirty="0"/>
          </a:p>
          <a:p>
            <a:r>
              <a:rPr lang="en-US" dirty="0" smtClean="0"/>
              <a:t>Parents who show up at school as volunteers or attendees at plays/concerts are seen as supporters.  Is the first time anyone has seen or heard from you been about a complaint?</a:t>
            </a:r>
          </a:p>
          <a:p>
            <a:endParaRPr lang="en-US" dirty="0"/>
          </a:p>
          <a:p>
            <a:r>
              <a:rPr lang="en-US" dirty="0" smtClean="0"/>
              <a:t>Be open to suggestions from everyone – the best suggestion at one IEP meeting came from administrator who had only been at school for 2 months.  </a:t>
            </a:r>
            <a:r>
              <a:rPr lang="en-US" dirty="0" smtClean="0"/>
              <a:t>She was open to new ideas and willing to implement them  (admin offered to let student start on line newspaper at school, liked idea so much school agreed to print it)</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16</a:t>
            </a:fld>
            <a:endParaRPr lang="en-US"/>
          </a:p>
        </p:txBody>
      </p:sp>
    </p:spTree>
    <p:extLst>
      <p:ext uri="{BB962C8B-B14F-4D97-AF65-F5344CB8AC3E}">
        <p14:creationId xmlns:p14="http://schemas.microsoft.com/office/powerpoint/2010/main" val="1906235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Ask you child what they want – but as children they don’t always know what is best.  </a:t>
            </a:r>
          </a:p>
          <a:p>
            <a:endParaRPr lang="en-US" dirty="0"/>
          </a:p>
          <a:p>
            <a:r>
              <a:rPr lang="en-US" dirty="0" smtClean="0"/>
              <a:t>Student may have been offered more in-depth work but turned it down!!  As a parent, you can ask that they get it without it being an option</a:t>
            </a:r>
          </a:p>
          <a:p>
            <a:endParaRPr lang="en-US" dirty="0"/>
          </a:p>
          <a:p>
            <a:r>
              <a:rPr lang="en-US" dirty="0" smtClean="0"/>
              <a:t>Be upfront about your child’s weaknesses and behavior.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17</a:t>
            </a:fld>
            <a:endParaRPr lang="en-US"/>
          </a:p>
        </p:txBody>
      </p:sp>
    </p:spTree>
    <p:extLst>
      <p:ext uri="{BB962C8B-B14F-4D97-AF65-F5344CB8AC3E}">
        <p14:creationId xmlns:p14="http://schemas.microsoft.com/office/powerpoint/2010/main" val="853344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Self-advocacy – include in IEP </a:t>
            </a:r>
            <a:r>
              <a:rPr lang="en-US" dirty="0" smtClean="0"/>
              <a:t>goals</a:t>
            </a:r>
          </a:p>
          <a:p>
            <a:r>
              <a:rPr lang="en-US" dirty="0" smtClean="0"/>
              <a:t>One student had to talk to 3 teachers and look then in the eye (teacher’s given a head’s up beforehand)</a:t>
            </a:r>
          </a:p>
          <a:p>
            <a:endParaRPr lang="en-US" dirty="0"/>
          </a:p>
          <a:p>
            <a:r>
              <a:rPr lang="en-US" dirty="0" smtClean="0"/>
              <a:t>Natural consequences --- “What could </a:t>
            </a:r>
            <a:r>
              <a:rPr lang="en-US" u="sng" dirty="0" smtClean="0"/>
              <a:t>you</a:t>
            </a:r>
            <a:r>
              <a:rPr lang="en-US" dirty="0" smtClean="0"/>
              <a:t> have done differently?”</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18</a:t>
            </a:fld>
            <a:endParaRPr lang="en-US"/>
          </a:p>
        </p:txBody>
      </p:sp>
    </p:spTree>
    <p:extLst>
      <p:ext uri="{BB962C8B-B14F-4D97-AF65-F5344CB8AC3E}">
        <p14:creationId xmlns:p14="http://schemas.microsoft.com/office/powerpoint/2010/main" val="748439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Tell kids that “stupid”  “dumb” and “boring” aren’t going to make anyone want to help them</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19</a:t>
            </a:fld>
            <a:endParaRPr lang="en-US"/>
          </a:p>
        </p:txBody>
      </p:sp>
    </p:spTree>
    <p:extLst>
      <p:ext uri="{BB962C8B-B14F-4D97-AF65-F5344CB8AC3E}">
        <p14:creationId xmlns:p14="http://schemas.microsoft.com/office/powerpoint/2010/main" val="2791143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Advocating is a Positive action</a:t>
            </a:r>
            <a:endParaRPr lang="en-US" dirty="0"/>
          </a:p>
          <a:p>
            <a:endParaRPr lang="en-US" dirty="0" smtClean="0"/>
          </a:p>
          <a:p>
            <a:r>
              <a:rPr lang="en-US" dirty="0" smtClean="0"/>
              <a:t>No where does is say to Point Fingers or Assign Blame</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a:t>
            </a:fld>
            <a:endParaRPr lang="en-US"/>
          </a:p>
        </p:txBody>
      </p:sp>
    </p:spTree>
    <p:extLst>
      <p:ext uri="{BB962C8B-B14F-4D97-AF65-F5344CB8AC3E}">
        <p14:creationId xmlns:p14="http://schemas.microsoft.com/office/powerpoint/2010/main" val="3334070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Don’t’ assume.  “At conferences asked English teacher for more challenging work and found out child was already getting it with several other students.  My child didn’t know – she just knew she was getting assignments and projects”</a:t>
            </a:r>
          </a:p>
          <a:p>
            <a:endParaRPr lang="en-US" dirty="0"/>
          </a:p>
          <a:p>
            <a:r>
              <a:rPr lang="en-US" dirty="0" smtClean="0"/>
              <a:t>You can disagree with teacher and still show respect.  </a:t>
            </a:r>
            <a:r>
              <a:rPr lang="en-US" dirty="0" smtClean="0"/>
              <a:t>Don’t give kids an excuse to disregard teacher or assignments</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20</a:t>
            </a:fld>
            <a:endParaRPr lang="en-US"/>
          </a:p>
        </p:txBody>
      </p:sp>
    </p:spTree>
    <p:extLst>
      <p:ext uri="{BB962C8B-B14F-4D97-AF65-F5344CB8AC3E}">
        <p14:creationId xmlns:p14="http://schemas.microsoft.com/office/powerpoint/2010/main" val="3157573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smtClean="0"/>
          </a:p>
          <a:p>
            <a:r>
              <a:rPr lang="en-US" dirty="0" smtClean="0"/>
              <a:t>Nobody wants to work with or help a bully</a:t>
            </a:r>
            <a:endParaRPr lang="en-US" dirty="0"/>
          </a:p>
          <a:p>
            <a:endParaRPr lang="en-US" dirty="0"/>
          </a:p>
          <a:p>
            <a:r>
              <a:rPr lang="en-US" dirty="0" smtClean="0"/>
              <a:t>Watch body language</a:t>
            </a:r>
          </a:p>
          <a:p>
            <a:endParaRPr lang="en-US" dirty="0"/>
          </a:p>
          <a:p>
            <a:r>
              <a:rPr lang="en-US" dirty="0" smtClean="0"/>
              <a:t>Take time to think about what has been said – it’s okay to listen to everything, leave and consider suggestions as a family, and return</a:t>
            </a:r>
          </a:p>
          <a:p>
            <a:endParaRPr lang="en-US" dirty="0"/>
          </a:p>
          <a:p>
            <a:r>
              <a:rPr lang="en-US" dirty="0" smtClean="0"/>
              <a:t>Sometimes you may not like the answer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21</a:t>
            </a:fld>
            <a:endParaRPr lang="en-US"/>
          </a:p>
        </p:txBody>
      </p:sp>
    </p:spTree>
    <p:extLst>
      <p:ext uri="{BB962C8B-B14F-4D97-AF65-F5344CB8AC3E}">
        <p14:creationId xmlns:p14="http://schemas.microsoft.com/office/powerpoint/2010/main" val="19233860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Long but great example directly from parent of success story</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22</a:t>
            </a:fld>
            <a:endParaRPr lang="en-US"/>
          </a:p>
        </p:txBody>
      </p:sp>
    </p:spTree>
    <p:extLst>
      <p:ext uri="{BB962C8B-B14F-4D97-AF65-F5344CB8AC3E}">
        <p14:creationId xmlns:p14="http://schemas.microsoft.com/office/powerpoint/2010/main" val="2259743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23</a:t>
            </a:fld>
            <a:endParaRPr lang="en-US"/>
          </a:p>
        </p:txBody>
      </p:sp>
    </p:spTree>
    <p:extLst>
      <p:ext uri="{BB962C8B-B14F-4D97-AF65-F5344CB8AC3E}">
        <p14:creationId xmlns:p14="http://schemas.microsoft.com/office/powerpoint/2010/main" val="2065630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LISA</a:t>
            </a:r>
            <a:endParaRPr lang="en-US" dirty="0" smtClean="0"/>
          </a:p>
          <a:p>
            <a:endParaRPr lang="en-US" dirty="0"/>
          </a:p>
          <a:p>
            <a:r>
              <a:rPr lang="en-US" dirty="0" err="1" smtClean="0"/>
              <a:t>Powerpoint</a:t>
            </a:r>
            <a:r>
              <a:rPr lang="en-US" dirty="0" smtClean="0"/>
              <a:t> is on website.</a:t>
            </a:r>
          </a:p>
          <a:p>
            <a:r>
              <a:rPr lang="en-US" dirty="0" smtClean="0"/>
              <a:t>Join SENG sessions</a:t>
            </a:r>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24</a:t>
            </a:fld>
            <a:endParaRPr lang="en-US"/>
          </a:p>
        </p:txBody>
      </p:sp>
    </p:spTree>
    <p:extLst>
      <p:ext uri="{BB962C8B-B14F-4D97-AF65-F5344CB8AC3E}">
        <p14:creationId xmlns:p14="http://schemas.microsoft.com/office/powerpoint/2010/main" val="3388920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smtClean="0"/>
          </a:p>
          <a:p>
            <a:r>
              <a:rPr lang="en-US" dirty="0" smtClean="0"/>
              <a:t>Welcome to the wonderful world of gifted!  Our kids are unique, quirky, funny, insightful,  AND still kids!</a:t>
            </a:r>
          </a:p>
          <a:p>
            <a:endParaRPr lang="en-US" dirty="0"/>
          </a:p>
          <a:p>
            <a:r>
              <a:rPr lang="en-US" dirty="0" smtClean="0"/>
              <a:t>Being identified as gifted does NOT solve all your problems</a:t>
            </a:r>
          </a:p>
          <a:p>
            <a:endParaRPr lang="en-US" dirty="0"/>
          </a:p>
          <a:p>
            <a:r>
              <a:rPr lang="en-US" dirty="0" smtClean="0"/>
              <a:t>Our kids are gifted from early age to later ages:  From child in post-graduate school “Mom, do you know how some day you said I wouldn’t be the smartest person in the room and that classes would get harder?  It hasn’t happened yet and I don’t think it’s going to.”</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3</a:t>
            </a:fld>
            <a:endParaRPr lang="en-US"/>
          </a:p>
        </p:txBody>
      </p:sp>
    </p:spTree>
    <p:extLst>
      <p:ext uri="{BB962C8B-B14F-4D97-AF65-F5344CB8AC3E}">
        <p14:creationId xmlns:p14="http://schemas.microsoft.com/office/powerpoint/2010/main" val="4120327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Original survey done in 2012</a:t>
            </a:r>
          </a:p>
          <a:p>
            <a:r>
              <a:rPr lang="en-US" dirty="0" smtClean="0"/>
              <a:t>Created and administered by then BVPAGE President Lisa Nickel</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4</a:t>
            </a:fld>
            <a:endParaRPr lang="en-US"/>
          </a:p>
        </p:txBody>
      </p:sp>
    </p:spTree>
    <p:extLst>
      <p:ext uri="{BB962C8B-B14F-4D97-AF65-F5344CB8AC3E}">
        <p14:creationId xmlns:p14="http://schemas.microsoft.com/office/powerpoint/2010/main" val="3107241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TRACY</a:t>
            </a:r>
          </a:p>
          <a:p>
            <a:endParaRPr lang="en-US" dirty="0"/>
          </a:p>
          <a:p>
            <a:r>
              <a:rPr lang="en-US" dirty="0" smtClean="0"/>
              <a:t>This topic is </a:t>
            </a:r>
            <a:r>
              <a:rPr lang="en-US" u="sng" dirty="0" smtClean="0"/>
              <a:t>NOT</a:t>
            </a:r>
            <a:r>
              <a:rPr lang="en-US" baseline="0" dirty="0" smtClean="0"/>
              <a:t> Us vs Them</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5</a:t>
            </a:fld>
            <a:endParaRPr lang="en-US"/>
          </a:p>
        </p:txBody>
      </p:sp>
    </p:spTree>
    <p:extLst>
      <p:ext uri="{BB962C8B-B14F-4D97-AF65-F5344CB8AC3E}">
        <p14:creationId xmlns:p14="http://schemas.microsoft.com/office/powerpoint/2010/main" val="41621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LISA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Start </a:t>
            </a:r>
            <a:r>
              <a:rPr lang="en-US" dirty="0" smtClean="0"/>
              <a:t>with the person with immediate authority over the area of concern and then move up the ladder as necessary.  </a:t>
            </a:r>
            <a:r>
              <a:rPr lang="en-US" dirty="0" smtClean="0"/>
              <a:t>Is that classroom teacher – subject teacher – gifted teacher?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a:t>
            </a:r>
            <a:r>
              <a:rPr lang="en-US" dirty="0" smtClean="0"/>
              <a:t>can be hurtful and ineffective to jump steps.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Find </a:t>
            </a:r>
            <a:r>
              <a:rPr lang="en-US" dirty="0" smtClean="0"/>
              <a:t>the right time and place for the </a:t>
            </a:r>
            <a:r>
              <a:rPr lang="en-US" dirty="0" smtClean="0"/>
              <a:t>conversation.  </a:t>
            </a:r>
            <a:r>
              <a:rPr lang="en-US" dirty="0" smtClean="0"/>
              <a:t>Don’t use parent night or school carnival for these discussions</a:t>
            </a:r>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6</a:t>
            </a:fld>
            <a:endParaRPr lang="en-US"/>
          </a:p>
        </p:txBody>
      </p:sp>
    </p:spTree>
    <p:extLst>
      <p:ext uri="{BB962C8B-B14F-4D97-AF65-F5344CB8AC3E}">
        <p14:creationId xmlns:p14="http://schemas.microsoft.com/office/powerpoint/2010/main" val="38404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“Can you tell me…”    Don’t assume YOU know everything that has happened behind the scenes ESPECIALLY if the only information you are getting is from your child</a:t>
            </a:r>
          </a:p>
          <a:p>
            <a:endParaRPr lang="en-US" dirty="0"/>
          </a:p>
          <a:p>
            <a:r>
              <a:rPr lang="en-US" dirty="0" smtClean="0"/>
              <a:t>“Mom, Mrs. Schroeder is having her first baby!”   “No – Mrs. Schroeder is having her first grandbaby”</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7</a:t>
            </a:fld>
            <a:endParaRPr lang="en-US"/>
          </a:p>
        </p:txBody>
      </p:sp>
    </p:spTree>
    <p:extLst>
      <p:ext uri="{BB962C8B-B14F-4D97-AF65-F5344CB8AC3E}">
        <p14:creationId xmlns:p14="http://schemas.microsoft.com/office/powerpoint/2010/main" val="2056789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Be realistic about teachers and what they can do in a class of 30 kids of all ability levels</a:t>
            </a:r>
          </a:p>
          <a:p>
            <a:endParaRPr lang="en-US" dirty="0"/>
          </a:p>
          <a:p>
            <a:r>
              <a:rPr lang="en-US" dirty="0" smtClean="0"/>
              <a:t>Build on what has worked in the past – successes</a:t>
            </a:r>
            <a:endParaRPr lang="en-US" dirty="0"/>
          </a:p>
          <a:p>
            <a:r>
              <a:rPr lang="en-US" dirty="0" smtClean="0"/>
              <a:t>Can your child do more in depth – read 2 books on subject – illustrate report…..</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8</a:t>
            </a:fld>
            <a:endParaRPr lang="en-US"/>
          </a:p>
        </p:txBody>
      </p:sp>
    </p:spTree>
    <p:extLst>
      <p:ext uri="{BB962C8B-B14F-4D97-AF65-F5344CB8AC3E}">
        <p14:creationId xmlns:p14="http://schemas.microsoft.com/office/powerpoint/2010/main" val="225182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LISA</a:t>
            </a:r>
          </a:p>
          <a:p>
            <a:endParaRPr lang="en-US" dirty="0"/>
          </a:p>
          <a:p>
            <a:r>
              <a:rPr lang="en-US" dirty="0" smtClean="0"/>
              <a:t>Be willing to step in and do something</a:t>
            </a:r>
          </a:p>
          <a:p>
            <a:endParaRPr lang="en-US" dirty="0"/>
          </a:p>
          <a:p>
            <a:r>
              <a:rPr lang="en-US" dirty="0" smtClean="0"/>
              <a:t>When has anyone ever turned you down when you said “We need help” ??</a:t>
            </a:r>
          </a:p>
          <a:p>
            <a:endParaRPr lang="en-US" dirty="0"/>
          </a:p>
          <a:p>
            <a:r>
              <a:rPr lang="en-US" dirty="0" smtClean="0"/>
              <a:t>Help teachers understand your child “My son sees the world in black and white.  You told them if they wanted to get better at the recorder they had to practice 15 minutes every day.  He told me he doesn’t WANT to get better at the recorder…”</a:t>
            </a:r>
            <a:endParaRPr lang="en-US" dirty="0"/>
          </a:p>
        </p:txBody>
      </p:sp>
      <p:sp>
        <p:nvSpPr>
          <p:cNvPr id="4" name="Slide Number Placeholder 3"/>
          <p:cNvSpPr>
            <a:spLocks noGrp="1"/>
          </p:cNvSpPr>
          <p:nvPr>
            <p:ph type="sldNum" sz="quarter" idx="10"/>
          </p:nvPr>
        </p:nvSpPr>
        <p:spPr/>
        <p:txBody>
          <a:bodyPr/>
          <a:lstStyle/>
          <a:p>
            <a:fld id="{38217D5E-0D5B-475A-B8B5-354173D8C05A}" type="slidenum">
              <a:rPr lang="en-US" smtClean="0"/>
              <a:t>9</a:t>
            </a:fld>
            <a:endParaRPr lang="en-US"/>
          </a:p>
        </p:txBody>
      </p:sp>
    </p:spTree>
    <p:extLst>
      <p:ext uri="{BB962C8B-B14F-4D97-AF65-F5344CB8AC3E}">
        <p14:creationId xmlns:p14="http://schemas.microsoft.com/office/powerpoint/2010/main" val="2120230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EB82FF-0F01-4A81-9893-AC0AC83BF319}" type="datetime1">
              <a:rPr lang="en-US" smtClean="0"/>
              <a:t>10/5/2016</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53F27-46D5-48F5-AB1F-A73BC984FD6C}" type="datetime1">
              <a:rPr lang="en-US" smtClean="0"/>
              <a:t>10/5/2016</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A5034F-317C-4EE5-851B-E5ED20EEC915}" type="datetime1">
              <a:rPr lang="en-US" smtClean="0"/>
              <a:t>10/5/2016</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BF8488-A056-45F4-8CDF-3D1A67F9DFDF}" type="datetime1">
              <a:rPr lang="en-US" smtClean="0"/>
              <a:t>10/5/2016</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AD61-F8CE-4570-BA3B-3840B158ED2D}" type="datetime1">
              <a:rPr lang="en-US" smtClean="0"/>
              <a:t>10/5/2016</a:t>
            </a:fld>
            <a:endParaRPr lang="en-US"/>
          </a:p>
        </p:txBody>
      </p:sp>
      <p:sp>
        <p:nvSpPr>
          <p:cNvPr id="5" name="Footer Placeholder 4"/>
          <p:cNvSpPr>
            <a:spLocks noGrp="1"/>
          </p:cNvSpPr>
          <p:nvPr>
            <p:ph type="ftr" sz="quarter" idx="11"/>
          </p:nvPr>
        </p:nvSpPr>
        <p:spPr/>
        <p:txBody>
          <a:bodyPr/>
          <a:lstStyle/>
          <a:p>
            <a:r>
              <a:rPr lang="en-US" smtClean="0"/>
              <a:t>Blue Valley Parent Advocates for Gifted Education BVPAGE 2012</a:t>
            </a:r>
            <a:endParaRPr lang="en-US"/>
          </a:p>
        </p:txBody>
      </p:sp>
      <p:sp>
        <p:nvSpPr>
          <p:cNvPr id="6" name="Slide Number Placeholder 5"/>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7FC92D-7D36-4455-B757-C42827622A1A}" type="datetime1">
              <a:rPr lang="en-US" smtClean="0"/>
              <a:t>10/5/2016</a:t>
            </a:fld>
            <a:endParaRPr lang="en-US"/>
          </a:p>
        </p:txBody>
      </p:sp>
      <p:sp>
        <p:nvSpPr>
          <p:cNvPr id="6" name="Footer Placeholder 5"/>
          <p:cNvSpPr>
            <a:spLocks noGrp="1"/>
          </p:cNvSpPr>
          <p:nvPr>
            <p:ph type="ftr" sz="quarter" idx="11"/>
          </p:nvPr>
        </p:nvSpPr>
        <p:spPr/>
        <p:txBody>
          <a:bodyPr/>
          <a:lstStyle/>
          <a:p>
            <a:r>
              <a:rPr lang="en-US" smtClean="0"/>
              <a:t>Blue Valley Parent Advocates for Gifted Education BVPAGE 2012</a:t>
            </a:r>
            <a:endParaRPr lang="en-US"/>
          </a:p>
        </p:txBody>
      </p:sp>
      <p:sp>
        <p:nvSpPr>
          <p:cNvPr id="7" name="Slide Number Placeholder 6"/>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8C208-E30D-490A-9E99-F2D7883F733C}" type="datetime1">
              <a:rPr lang="en-US" smtClean="0"/>
              <a:t>10/5/2016</a:t>
            </a:fld>
            <a:endParaRPr lang="en-US"/>
          </a:p>
        </p:txBody>
      </p:sp>
      <p:sp>
        <p:nvSpPr>
          <p:cNvPr id="8" name="Footer Placeholder 7"/>
          <p:cNvSpPr>
            <a:spLocks noGrp="1"/>
          </p:cNvSpPr>
          <p:nvPr>
            <p:ph type="ftr" sz="quarter" idx="11"/>
          </p:nvPr>
        </p:nvSpPr>
        <p:spPr/>
        <p:txBody>
          <a:bodyPr/>
          <a:lstStyle/>
          <a:p>
            <a:r>
              <a:rPr lang="en-US" smtClean="0"/>
              <a:t>Blue Valley Parent Advocates for Gifted Education BVPAGE 2012</a:t>
            </a:r>
            <a:endParaRPr lang="en-US"/>
          </a:p>
        </p:txBody>
      </p:sp>
      <p:sp>
        <p:nvSpPr>
          <p:cNvPr id="9" name="Slide Number Placeholder 8"/>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23DB25-83FF-436C-850E-1B3975D17791}" type="datetime1">
              <a:rPr lang="en-US" smtClean="0"/>
              <a:t>10/5/2016</a:t>
            </a:fld>
            <a:endParaRPr lang="en-US"/>
          </a:p>
        </p:txBody>
      </p:sp>
      <p:sp>
        <p:nvSpPr>
          <p:cNvPr id="4" name="Footer Placeholder 3"/>
          <p:cNvSpPr>
            <a:spLocks noGrp="1"/>
          </p:cNvSpPr>
          <p:nvPr>
            <p:ph type="ftr" sz="quarter" idx="11"/>
          </p:nvPr>
        </p:nvSpPr>
        <p:spPr/>
        <p:txBody>
          <a:bodyPr/>
          <a:lstStyle/>
          <a:p>
            <a:r>
              <a:rPr lang="en-US" smtClean="0"/>
              <a:t>Blue Valley Parent Advocates for Gifted Education BVPAGE 2012</a:t>
            </a:r>
            <a:endParaRPr lang="en-US"/>
          </a:p>
        </p:txBody>
      </p:sp>
      <p:sp>
        <p:nvSpPr>
          <p:cNvPr id="5" name="Slide Number Placeholder 4"/>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5AA45-D311-4A96-8C74-64C6C5BE45F4}" type="datetime1">
              <a:rPr lang="en-US" smtClean="0"/>
              <a:t>10/5/2016</a:t>
            </a:fld>
            <a:endParaRPr lang="en-US"/>
          </a:p>
        </p:txBody>
      </p:sp>
      <p:sp>
        <p:nvSpPr>
          <p:cNvPr id="3" name="Footer Placeholder 2"/>
          <p:cNvSpPr>
            <a:spLocks noGrp="1"/>
          </p:cNvSpPr>
          <p:nvPr>
            <p:ph type="ftr" sz="quarter" idx="11"/>
          </p:nvPr>
        </p:nvSpPr>
        <p:spPr/>
        <p:txBody>
          <a:bodyPr/>
          <a:lstStyle/>
          <a:p>
            <a:r>
              <a:rPr lang="en-US" smtClean="0"/>
              <a:t>Blue Valley Parent Advocates for Gifted Education BVPAGE 2012</a:t>
            </a:r>
            <a:endParaRPr lang="en-US"/>
          </a:p>
        </p:txBody>
      </p:sp>
      <p:sp>
        <p:nvSpPr>
          <p:cNvPr id="4" name="Slide Number Placeholder 3"/>
          <p:cNvSpPr>
            <a:spLocks noGrp="1"/>
          </p:cNvSpPr>
          <p:nvPr>
            <p:ph type="sldNum" sz="quarter" idx="12"/>
          </p:nvPr>
        </p:nvSpPr>
        <p:spPr/>
        <p:txBody>
          <a:bodyPr/>
          <a:lstStyle/>
          <a:p>
            <a:fld id="{6941A3AE-CAED-4ACE-9354-441049BD57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6A7E84-80AB-4EA1-A97B-4A9710091CB8}" type="datetime1">
              <a:rPr lang="en-US" smtClean="0"/>
              <a:t>10/5/2016</a:t>
            </a:fld>
            <a:endParaRPr lang="en-US"/>
          </a:p>
        </p:txBody>
      </p:sp>
      <p:sp>
        <p:nvSpPr>
          <p:cNvPr id="6" name="Footer Placeholder 5"/>
          <p:cNvSpPr>
            <a:spLocks noGrp="1"/>
          </p:cNvSpPr>
          <p:nvPr>
            <p:ph type="ftr" sz="quarter" idx="11"/>
          </p:nvPr>
        </p:nvSpPr>
        <p:spPr/>
        <p:txBody>
          <a:bodyPr/>
          <a:lstStyle/>
          <a:p>
            <a:r>
              <a:rPr lang="en-US" smtClean="0"/>
              <a:t>Blue Valley Parent Advocates for Gifted Education BVPAGE 2012</a:t>
            </a:r>
            <a:endParaRPr lang="en-US"/>
          </a:p>
        </p:txBody>
      </p:sp>
      <p:sp>
        <p:nvSpPr>
          <p:cNvPr id="7" name="Slide Number Placeholder 6"/>
          <p:cNvSpPr>
            <a:spLocks noGrp="1"/>
          </p:cNvSpPr>
          <p:nvPr>
            <p:ph type="sldNum" sz="quarter" idx="12"/>
          </p:nvPr>
        </p:nvSpPr>
        <p:spPr/>
        <p:txBody>
          <a:bodyPr/>
          <a:lstStyle/>
          <a:p>
            <a:fld id="{6941A3AE-CAED-4ACE-9354-441049BD578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C93F1C7-A370-4A1B-9597-200E2AC74A5B}" type="datetime1">
              <a:rPr lang="en-US" smtClean="0"/>
              <a:t>10/5/2016</a:t>
            </a:fld>
            <a:endParaRPr lang="en-US"/>
          </a:p>
        </p:txBody>
      </p:sp>
      <p:sp>
        <p:nvSpPr>
          <p:cNvPr id="9" name="Slide Number Placeholder 8"/>
          <p:cNvSpPr>
            <a:spLocks noGrp="1"/>
          </p:cNvSpPr>
          <p:nvPr>
            <p:ph type="sldNum" sz="quarter" idx="11"/>
          </p:nvPr>
        </p:nvSpPr>
        <p:spPr/>
        <p:txBody>
          <a:bodyPr/>
          <a:lstStyle/>
          <a:p>
            <a:fld id="{6941A3AE-CAED-4ACE-9354-441049BD578D}" type="slidenum">
              <a:rPr lang="en-US" smtClean="0"/>
              <a:t>‹#›</a:t>
            </a:fld>
            <a:endParaRPr lang="en-US"/>
          </a:p>
        </p:txBody>
      </p:sp>
      <p:sp>
        <p:nvSpPr>
          <p:cNvPr id="10" name="Footer Placeholder 9"/>
          <p:cNvSpPr>
            <a:spLocks noGrp="1"/>
          </p:cNvSpPr>
          <p:nvPr>
            <p:ph type="ftr" sz="quarter" idx="12"/>
          </p:nvPr>
        </p:nvSpPr>
        <p:spPr/>
        <p:txBody>
          <a:bodyPr/>
          <a:lstStyle/>
          <a:p>
            <a:r>
              <a:rPr lang="en-US" smtClean="0"/>
              <a:t>Blue Valley Parent Advocates for Gifted Education BVPAGE 2012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941A3AE-CAED-4ACE-9354-441049BD578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Blue Valley Parent Advocates for Gifted Education BVPAGE 2012</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E1140B-1601-47ED-8DF4-85F80C80F070}" type="datetime1">
              <a:rPr lang="en-US" smtClean="0"/>
              <a:t>10/5/2016</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www.bvpage.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hyperlink" Target="http://www.hoagiesgifted.org/" TargetMode="External"/><Relationship Id="rId4" Type="http://schemas.openxmlformats.org/officeDocument/2006/relationships/hyperlink" Target="http://www.kgtc.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vpag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Advocating without Alienating</a:t>
            </a:r>
            <a:endParaRPr lang="en-US" sz="6000" dirty="0"/>
          </a:p>
        </p:txBody>
      </p:sp>
      <p:sp>
        <p:nvSpPr>
          <p:cNvPr id="3" name="Subtitle 2"/>
          <p:cNvSpPr>
            <a:spLocks noGrp="1"/>
          </p:cNvSpPr>
          <p:nvPr>
            <p:ph type="subTitle" idx="1"/>
          </p:nvPr>
        </p:nvSpPr>
        <p:spPr/>
        <p:txBody>
          <a:bodyPr/>
          <a:lstStyle/>
          <a:p>
            <a:r>
              <a:rPr lang="en-US" dirty="0" smtClean="0"/>
              <a:t>A helpful compilation of insights and experiences from parents, teachers, and administrators in Blue Valley</a:t>
            </a:r>
            <a:endParaRPr lang="en-US" dirty="0"/>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2126302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when advocating</a:t>
            </a:r>
            <a:endParaRPr lang="en-US" dirty="0"/>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78" t="23788" r="13134" b="14645"/>
          <a:stretch/>
        </p:blipFill>
        <p:spPr bwMode="auto">
          <a:xfrm>
            <a:off x="381000" y="1660478"/>
            <a:ext cx="7508331" cy="493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260603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14400"/>
          </a:xfrm>
        </p:spPr>
        <p:txBody>
          <a:bodyPr/>
          <a:lstStyle/>
          <a:p>
            <a:r>
              <a:rPr lang="en-US" dirty="0" smtClean="0"/>
              <a:t>Techniques to try</a:t>
            </a:r>
            <a:endParaRPr lang="en-US" dirty="0"/>
          </a:p>
        </p:txBody>
      </p:sp>
      <p:sp>
        <p:nvSpPr>
          <p:cNvPr id="4" name="TextBox 3"/>
          <p:cNvSpPr txBox="1"/>
          <p:nvPr/>
        </p:nvSpPr>
        <p:spPr>
          <a:xfrm>
            <a:off x="304800" y="990600"/>
            <a:ext cx="7391400" cy="5570756"/>
          </a:xfrm>
          <a:prstGeom prst="rect">
            <a:avLst/>
          </a:prstGeom>
          <a:noFill/>
        </p:spPr>
        <p:txBody>
          <a:bodyPr wrap="square" rtlCol="0">
            <a:spAutoFit/>
          </a:bodyPr>
          <a:lstStyle/>
          <a:p>
            <a:r>
              <a:rPr lang="en-US" sz="2800" b="1" dirty="0" smtClean="0"/>
              <a:t>Know the goal</a:t>
            </a:r>
          </a:p>
          <a:p>
            <a:endParaRPr lang="en-US" sz="800" b="1" dirty="0" smtClean="0"/>
          </a:p>
          <a:p>
            <a:pPr marL="285750" indent="-285750">
              <a:buFont typeface="Arial" pitchFamily="34" charset="0"/>
              <a:buChar char="•"/>
            </a:pPr>
            <a:r>
              <a:rPr lang="en-US" sz="2400" dirty="0"/>
              <a:t>Define the problem</a:t>
            </a:r>
            <a:r>
              <a:rPr lang="en-US" sz="2400" dirty="0" smtClean="0"/>
              <a:t>.</a:t>
            </a:r>
          </a:p>
          <a:p>
            <a:pPr marL="285750" indent="-285750">
              <a:buFont typeface="Arial" pitchFamily="34" charset="0"/>
              <a:buChar char="•"/>
            </a:pPr>
            <a:r>
              <a:rPr lang="en-US" sz="2400" dirty="0" smtClean="0"/>
              <a:t>Envision end goal.</a:t>
            </a:r>
          </a:p>
          <a:p>
            <a:pPr marL="285750" indent="-285750">
              <a:buFont typeface="Arial" pitchFamily="34" charset="0"/>
              <a:buChar char="•"/>
            </a:pPr>
            <a:r>
              <a:rPr lang="en-US" sz="2400" dirty="0" smtClean="0"/>
              <a:t>Work on specifics.</a:t>
            </a:r>
          </a:p>
          <a:p>
            <a:pPr marL="285750" indent="-285750">
              <a:buFont typeface="Arial" pitchFamily="34" charset="0"/>
              <a:buChar char="•"/>
            </a:pPr>
            <a:r>
              <a:rPr lang="en-US" sz="2400" dirty="0" smtClean="0"/>
              <a:t>Adjust your speed. </a:t>
            </a:r>
            <a:endParaRPr lang="en-US" sz="2400" dirty="0"/>
          </a:p>
          <a:p>
            <a:pPr marL="285750" indent="-285750">
              <a:buFont typeface="Arial" pitchFamily="34" charset="0"/>
              <a:buChar char="•"/>
            </a:pPr>
            <a:endParaRPr lang="en-US" sz="800" dirty="0" smtClean="0"/>
          </a:p>
          <a:p>
            <a:endParaRPr lang="en-US" sz="1200" dirty="0"/>
          </a:p>
          <a:p>
            <a:r>
              <a:rPr lang="en-US" sz="2800" b="1" dirty="0" smtClean="0"/>
              <a:t>Be educated</a:t>
            </a:r>
          </a:p>
          <a:p>
            <a:endParaRPr lang="en-US" sz="800" b="1" dirty="0" smtClean="0"/>
          </a:p>
          <a:p>
            <a:pPr marL="285750" indent="-285750">
              <a:buFont typeface="Arial" pitchFamily="34" charset="0"/>
              <a:buChar char="•"/>
            </a:pPr>
            <a:r>
              <a:rPr lang="en-US" sz="2400" dirty="0" smtClean="0"/>
              <a:t>Learn about process, legalities, parameters.  Do your research.</a:t>
            </a:r>
          </a:p>
          <a:p>
            <a:pPr marL="285750" indent="-285750">
              <a:buFont typeface="Arial" pitchFamily="34" charset="0"/>
              <a:buChar char="•"/>
            </a:pPr>
            <a:r>
              <a:rPr lang="en-US" sz="2400" dirty="0" smtClean="0"/>
              <a:t>Garner outside information and sources.</a:t>
            </a:r>
          </a:p>
          <a:p>
            <a:pPr marL="285750" indent="-285750">
              <a:buFont typeface="Arial" pitchFamily="34" charset="0"/>
              <a:buChar char="•"/>
            </a:pPr>
            <a:r>
              <a:rPr lang="en-US" sz="2400" dirty="0" smtClean="0"/>
              <a:t>Understand limitations of what can/can’t be done.</a:t>
            </a:r>
          </a:p>
          <a:p>
            <a:pPr marL="285750" indent="-285750">
              <a:buFont typeface="Arial" pitchFamily="34" charset="0"/>
              <a:buChar char="•"/>
            </a:pPr>
            <a:r>
              <a:rPr lang="en-US" sz="2400" dirty="0" smtClean="0"/>
              <a:t>Read about gifted education and about parenting gifted students.</a:t>
            </a:r>
          </a:p>
          <a:p>
            <a:pPr marL="285750" indent="-285750">
              <a:buFont typeface="Arial" pitchFamily="34" charset="0"/>
              <a:buChar char="•"/>
            </a:pPr>
            <a:r>
              <a:rPr lang="en-US" sz="2400" dirty="0" smtClean="0"/>
              <a:t>Don’t be a “know-it-all”.</a:t>
            </a:r>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044505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762000"/>
            <a:ext cx="6629400" cy="4339650"/>
          </a:xfrm>
          <a:prstGeom prst="rect">
            <a:avLst/>
          </a:prstGeom>
          <a:noFill/>
        </p:spPr>
        <p:txBody>
          <a:bodyPr wrap="square" rtlCol="0">
            <a:spAutoFit/>
          </a:bodyPr>
          <a:lstStyle/>
          <a:p>
            <a:r>
              <a:rPr lang="en-US" sz="2800" b="1" dirty="0"/>
              <a:t>Share </a:t>
            </a:r>
            <a:r>
              <a:rPr lang="en-US" sz="2800" b="1" dirty="0" smtClean="0"/>
              <a:t>information</a:t>
            </a:r>
          </a:p>
          <a:p>
            <a:endParaRPr lang="en-US" sz="800" b="1" dirty="0"/>
          </a:p>
          <a:p>
            <a:pPr marL="285750" indent="-285750">
              <a:buFont typeface="Arial" pitchFamily="34" charset="0"/>
              <a:buChar char="•"/>
            </a:pPr>
            <a:r>
              <a:rPr lang="en-US" sz="2400" dirty="0"/>
              <a:t>Don’t assume teacher knows </a:t>
            </a:r>
            <a:r>
              <a:rPr lang="en-US" sz="2400" dirty="0" smtClean="0"/>
              <a:t>student</a:t>
            </a:r>
          </a:p>
          <a:p>
            <a:pPr marL="742950" lvl="1" indent="-285750">
              <a:buFont typeface="Arial" pitchFamily="34" charset="0"/>
              <a:buChar char="•"/>
            </a:pPr>
            <a:r>
              <a:rPr lang="en-US" sz="2400" dirty="0" smtClean="0"/>
              <a:t>is gifted.</a:t>
            </a:r>
          </a:p>
          <a:p>
            <a:pPr marL="742950" lvl="1" indent="-285750">
              <a:buFont typeface="Arial" pitchFamily="34" charset="0"/>
              <a:buChar char="•"/>
            </a:pPr>
            <a:r>
              <a:rPr lang="en-US" sz="2400" dirty="0" smtClean="0"/>
              <a:t>is accelerated (and therefore a different age).</a:t>
            </a:r>
          </a:p>
          <a:p>
            <a:pPr marL="742950" lvl="1" indent="-285750">
              <a:buFont typeface="Arial" pitchFamily="34" charset="0"/>
              <a:buChar char="•"/>
            </a:pPr>
            <a:r>
              <a:rPr lang="en-US" sz="2400" dirty="0" smtClean="0"/>
              <a:t>needs </a:t>
            </a:r>
            <a:r>
              <a:rPr lang="en-US" sz="2400" dirty="0"/>
              <a:t>differentiation.  </a:t>
            </a:r>
          </a:p>
          <a:p>
            <a:pPr marL="285750" lvl="1" indent="-285750">
              <a:buFont typeface="Arial" pitchFamily="34" charset="0"/>
              <a:buChar char="•"/>
            </a:pPr>
            <a:r>
              <a:rPr lang="en-US" sz="2400" dirty="0" smtClean="0"/>
              <a:t>May </a:t>
            </a:r>
            <a:r>
              <a:rPr lang="en-US" sz="2400" dirty="0"/>
              <a:t>not have experience or knowledge in how to handle gifted students</a:t>
            </a:r>
            <a:r>
              <a:rPr lang="en-US" sz="2400" dirty="0" smtClean="0"/>
              <a:t>.</a:t>
            </a:r>
          </a:p>
          <a:p>
            <a:pPr marL="285750" indent="-285750">
              <a:buFont typeface="Arial" pitchFamily="34" charset="0"/>
              <a:buChar char="•"/>
            </a:pPr>
            <a:r>
              <a:rPr lang="en-US" sz="2400" dirty="0" smtClean="0"/>
              <a:t>Hear </a:t>
            </a:r>
            <a:r>
              <a:rPr lang="en-US" sz="2400" dirty="0"/>
              <a:t>all sides and </a:t>
            </a:r>
            <a:r>
              <a:rPr lang="en-US" sz="2400" dirty="0" smtClean="0"/>
              <a:t>suggestions.</a:t>
            </a:r>
            <a:endParaRPr lang="en-US" sz="2400" dirty="0"/>
          </a:p>
          <a:p>
            <a:pPr marL="285750" indent="-285750">
              <a:buFont typeface="Arial" pitchFamily="34" charset="0"/>
              <a:buChar char="•"/>
            </a:pPr>
            <a:r>
              <a:rPr lang="en-US" sz="2400" dirty="0"/>
              <a:t>Share what happens at home and your insight about your </a:t>
            </a:r>
            <a:r>
              <a:rPr lang="en-US" sz="2400" dirty="0" smtClean="0"/>
              <a:t>child.</a:t>
            </a:r>
          </a:p>
          <a:p>
            <a:pPr marL="285750" indent="-285750">
              <a:buFont typeface="Arial" pitchFamily="34" charset="0"/>
              <a:buChar char="•"/>
            </a:pPr>
            <a:r>
              <a:rPr lang="en-US" sz="2400" dirty="0" smtClean="0"/>
              <a:t>Form partnership with teacher.</a:t>
            </a:r>
            <a:endParaRPr lang="en-US" sz="2400" dirty="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736775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430" y="457200"/>
            <a:ext cx="7543800" cy="6001643"/>
          </a:xfrm>
          <a:prstGeom prst="rect">
            <a:avLst/>
          </a:prstGeom>
        </p:spPr>
        <p:txBody>
          <a:bodyPr wrap="square">
            <a:spAutoFit/>
          </a:bodyPr>
          <a:lstStyle/>
          <a:p>
            <a:r>
              <a:rPr lang="en-US" sz="2800" b="1" dirty="0" smtClean="0"/>
              <a:t>Focus on the child</a:t>
            </a:r>
          </a:p>
          <a:p>
            <a:endParaRPr lang="en-US" sz="800" b="1" dirty="0" smtClean="0"/>
          </a:p>
          <a:p>
            <a:pPr marL="285750" indent="-285750">
              <a:buFont typeface="Arial" pitchFamily="34" charset="0"/>
              <a:buChar char="•"/>
            </a:pPr>
            <a:r>
              <a:rPr lang="en-US" sz="2400" dirty="0" smtClean="0"/>
              <a:t>This is not about you as a parent.  Park your ego and baggage at the door.</a:t>
            </a:r>
          </a:p>
          <a:p>
            <a:pPr marL="285750" indent="-285750">
              <a:buFont typeface="Arial" pitchFamily="34" charset="0"/>
              <a:buChar char="•"/>
            </a:pPr>
            <a:r>
              <a:rPr lang="en-US" sz="2400" dirty="0" smtClean="0"/>
              <a:t>Phrase concerns in child-centered manner.</a:t>
            </a:r>
          </a:p>
          <a:p>
            <a:pPr marL="285750" indent="-285750">
              <a:buFont typeface="Arial" pitchFamily="34" charset="0"/>
              <a:buChar char="•"/>
            </a:pPr>
            <a:r>
              <a:rPr lang="en-US" sz="2400" dirty="0" smtClean="0"/>
              <a:t>Don’t make comparisons to other children, other teachers, other situations.</a:t>
            </a:r>
          </a:p>
          <a:p>
            <a:pPr marL="285750" indent="-285750">
              <a:buFont typeface="Arial" pitchFamily="34" charset="0"/>
              <a:buChar char="•"/>
            </a:pPr>
            <a:r>
              <a:rPr lang="en-US" sz="2400" dirty="0" smtClean="0"/>
              <a:t>Realistically understand your child’s strengths and weaknesses.</a:t>
            </a:r>
          </a:p>
          <a:p>
            <a:pPr marL="285750" indent="-285750">
              <a:buFont typeface="Arial" pitchFamily="34" charset="0"/>
              <a:buChar char="•"/>
            </a:pPr>
            <a:r>
              <a:rPr lang="en-US" sz="2400" dirty="0" smtClean="0"/>
              <a:t>One size does not fit all.</a:t>
            </a:r>
          </a:p>
          <a:p>
            <a:pPr marL="285750" indent="-285750">
              <a:buFont typeface="Arial" pitchFamily="34" charset="0"/>
              <a:buChar char="•"/>
            </a:pPr>
            <a:r>
              <a:rPr lang="en-US" sz="2400" dirty="0" smtClean="0"/>
              <a:t>Think about what will benefit the child emotionally, intellectually, and socially.  </a:t>
            </a:r>
          </a:p>
          <a:p>
            <a:pPr marL="285750" indent="-285750">
              <a:buFont typeface="Arial" pitchFamily="34" charset="0"/>
              <a:buChar char="•"/>
            </a:pPr>
            <a:endParaRPr lang="en-US" sz="2400" dirty="0"/>
          </a:p>
          <a:p>
            <a:r>
              <a:rPr lang="en-US" sz="2800" i="1" dirty="0" smtClean="0"/>
              <a:t>“I explain to my child, it’s not that the teachers aren’t doing it right, it’s that they aren’t doing it right for </a:t>
            </a:r>
            <a:r>
              <a:rPr lang="en-US" sz="2800" i="1" u="sng" dirty="0" smtClean="0"/>
              <a:t>you</a:t>
            </a:r>
            <a:r>
              <a:rPr lang="en-US" sz="2800" i="1" dirty="0" smtClean="0"/>
              <a:t>.”</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3534605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9516" y="381000"/>
            <a:ext cx="7162800" cy="5447645"/>
          </a:xfrm>
          <a:prstGeom prst="rect">
            <a:avLst/>
          </a:prstGeom>
          <a:noFill/>
        </p:spPr>
        <p:txBody>
          <a:bodyPr wrap="square" rtlCol="0">
            <a:spAutoFit/>
          </a:bodyPr>
          <a:lstStyle/>
          <a:p>
            <a:r>
              <a:rPr lang="en-US" sz="2800" b="1" dirty="0" smtClean="0"/>
              <a:t>Be willing to reinforce at home</a:t>
            </a:r>
          </a:p>
          <a:p>
            <a:pPr marL="285750" indent="-285750">
              <a:buFont typeface="Arial" pitchFamily="34" charset="0"/>
              <a:buChar char="•"/>
            </a:pPr>
            <a:r>
              <a:rPr lang="en-US" sz="2400" dirty="0" smtClean="0"/>
              <a:t>Offer to work on skills at home – time management, organizational skills, social interactions, etc.</a:t>
            </a:r>
          </a:p>
          <a:p>
            <a:pPr marL="285750" indent="-285750">
              <a:buFont typeface="Arial" pitchFamily="34" charset="0"/>
              <a:buChar char="•"/>
            </a:pPr>
            <a:r>
              <a:rPr lang="en-US" sz="2400" dirty="0" smtClean="0"/>
              <a:t>Take a concept that your student enjoys from class and ask for an extension to be done at home.</a:t>
            </a:r>
          </a:p>
          <a:p>
            <a:endParaRPr lang="en-US" sz="800" dirty="0" smtClean="0"/>
          </a:p>
          <a:p>
            <a:r>
              <a:rPr lang="en-US" sz="2800" i="1" dirty="0" smtClean="0"/>
              <a:t>“What can I do at home to reinforce what you are doing in school?”</a:t>
            </a:r>
          </a:p>
          <a:p>
            <a:endParaRPr lang="en-US" dirty="0" smtClean="0"/>
          </a:p>
          <a:p>
            <a:endParaRPr lang="en-US" dirty="0"/>
          </a:p>
          <a:p>
            <a:r>
              <a:rPr lang="en-US" sz="2800" b="1" dirty="0"/>
              <a:t>Be calm</a:t>
            </a:r>
          </a:p>
          <a:p>
            <a:pPr marL="285750" indent="-285750">
              <a:buFont typeface="Arial" pitchFamily="34" charset="0"/>
              <a:buChar char="•"/>
            </a:pPr>
            <a:r>
              <a:rPr lang="en-US" sz="2400" dirty="0"/>
              <a:t>Keep emotions in check.  You can still be passionate.</a:t>
            </a:r>
          </a:p>
          <a:p>
            <a:pPr marL="285750" indent="-285750">
              <a:buFont typeface="Arial" pitchFamily="34" charset="0"/>
              <a:buChar char="•"/>
            </a:pPr>
            <a:r>
              <a:rPr lang="en-US" sz="2400" dirty="0"/>
              <a:t>Focus on finding solutions and not on placing blame.</a:t>
            </a:r>
          </a:p>
          <a:p>
            <a:pPr marL="285750" indent="-285750">
              <a:buFont typeface="Arial" pitchFamily="34" charset="0"/>
              <a:buChar char="•"/>
            </a:pPr>
            <a:r>
              <a:rPr lang="en-US" sz="2400" dirty="0"/>
              <a:t>Use a waiting period to cool off if necessary.</a:t>
            </a:r>
          </a:p>
          <a:p>
            <a:pPr marL="285750" indent="-285750">
              <a:buFont typeface="Arial" pitchFamily="34" charset="0"/>
              <a:buChar char="•"/>
            </a:pPr>
            <a:r>
              <a:rPr lang="en-US" sz="2400" dirty="0"/>
              <a:t>Write down thoughts and goals to stay focused.</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3858588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228600"/>
            <a:ext cx="7772400" cy="5355312"/>
          </a:xfrm>
          <a:prstGeom prst="rect">
            <a:avLst/>
          </a:prstGeom>
        </p:spPr>
        <p:txBody>
          <a:bodyPr wrap="square">
            <a:spAutoFit/>
          </a:bodyPr>
          <a:lstStyle/>
          <a:p>
            <a:r>
              <a:rPr lang="en-US" sz="2800" b="1" dirty="0" smtClean="0"/>
              <a:t>Be persistent</a:t>
            </a:r>
          </a:p>
          <a:p>
            <a:endParaRPr lang="en-US" sz="800" b="1" dirty="0" smtClean="0"/>
          </a:p>
          <a:p>
            <a:pPr marL="285750" indent="-285750">
              <a:buFont typeface="Arial" pitchFamily="34" charset="0"/>
              <a:buChar char="•"/>
            </a:pPr>
            <a:r>
              <a:rPr lang="en-US" sz="2400" dirty="0" smtClean="0"/>
              <a:t>Don’t give up.  “If it feels wrong, it is wrong.  Fix it.”</a:t>
            </a:r>
          </a:p>
          <a:p>
            <a:pPr marL="285750" indent="-285750">
              <a:buFont typeface="Arial" pitchFamily="34" charset="0"/>
              <a:buChar char="•"/>
            </a:pPr>
            <a:r>
              <a:rPr lang="en-US" sz="2400" dirty="0" smtClean="0"/>
              <a:t>It may not be a quick fix.  Put in the time and energy to go the distance.  May take multiple meetings to see change.</a:t>
            </a:r>
          </a:p>
          <a:p>
            <a:pPr marL="285750" indent="-285750">
              <a:buFont typeface="Arial" pitchFamily="34" charset="0"/>
              <a:buChar char="•"/>
            </a:pPr>
            <a:r>
              <a:rPr lang="en-US" sz="2400" dirty="0" smtClean="0"/>
              <a:t>Stick to your guns.</a:t>
            </a:r>
          </a:p>
          <a:p>
            <a:pPr marL="285750" indent="-285750">
              <a:buFont typeface="Arial" pitchFamily="34" charset="0"/>
              <a:buChar char="•"/>
            </a:pPr>
            <a:r>
              <a:rPr lang="en-US" sz="2400" dirty="0" smtClean="0"/>
              <a:t>Evolutionary vs. revolutionary change</a:t>
            </a:r>
          </a:p>
          <a:p>
            <a:endParaRPr lang="en-US" sz="2800" i="1" dirty="0" smtClean="0"/>
          </a:p>
          <a:p>
            <a:endParaRPr lang="en-US" sz="2800" i="1" dirty="0"/>
          </a:p>
          <a:p>
            <a:r>
              <a:rPr lang="en-US" sz="2800" i="1" dirty="0" smtClean="0"/>
              <a:t>“I had to be firm and polite and explain that I would not sign anything that didn’t feel like it met the best interest of my child.  I was willing to compromise and suggested multiple compromises.”</a:t>
            </a:r>
          </a:p>
          <a:p>
            <a:endParaRPr lang="en-US" dirty="0" smtClean="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919203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304800"/>
            <a:ext cx="7467600" cy="6186309"/>
          </a:xfrm>
          <a:prstGeom prst="rect">
            <a:avLst/>
          </a:prstGeom>
          <a:noFill/>
        </p:spPr>
        <p:txBody>
          <a:bodyPr wrap="square" rtlCol="0">
            <a:spAutoFit/>
          </a:bodyPr>
          <a:lstStyle/>
          <a:p>
            <a:r>
              <a:rPr lang="en-US" sz="2800" b="1" dirty="0"/>
              <a:t>Use Team </a:t>
            </a:r>
            <a:r>
              <a:rPr lang="en-US" sz="2800" b="1" dirty="0" smtClean="0"/>
              <a:t>approach</a:t>
            </a:r>
          </a:p>
          <a:p>
            <a:endParaRPr lang="en-US" sz="800" b="1" dirty="0"/>
          </a:p>
          <a:p>
            <a:pPr marL="285750" indent="-285750">
              <a:buFont typeface="Arial" pitchFamily="34" charset="0"/>
              <a:buChar char="•"/>
            </a:pPr>
            <a:r>
              <a:rPr lang="en-US" sz="2400" dirty="0"/>
              <a:t>Teachers are professionals who want to help your </a:t>
            </a:r>
            <a:r>
              <a:rPr lang="en-US" sz="2400" dirty="0" smtClean="0"/>
              <a:t>student.</a:t>
            </a:r>
            <a:endParaRPr lang="en-US" sz="2400" dirty="0"/>
          </a:p>
          <a:p>
            <a:pPr marL="285750" indent="-285750">
              <a:buFont typeface="Arial" pitchFamily="34" charset="0"/>
              <a:buChar char="•"/>
            </a:pPr>
            <a:r>
              <a:rPr lang="en-US" sz="2400" dirty="0"/>
              <a:t>E</a:t>
            </a:r>
            <a:r>
              <a:rPr lang="en-US" sz="2400" dirty="0" smtClean="0"/>
              <a:t>veryone </a:t>
            </a:r>
            <a:r>
              <a:rPr lang="en-US" sz="2400" dirty="0"/>
              <a:t>is on the same </a:t>
            </a:r>
            <a:r>
              <a:rPr lang="en-US" sz="2400" dirty="0" smtClean="0"/>
              <a:t>team.</a:t>
            </a:r>
            <a:endParaRPr lang="en-US" sz="2400" dirty="0"/>
          </a:p>
          <a:p>
            <a:pPr marL="285750" indent="-285750">
              <a:buFont typeface="Arial" pitchFamily="34" charset="0"/>
              <a:buChar char="•"/>
            </a:pPr>
            <a:r>
              <a:rPr lang="en-US" sz="2400" dirty="0"/>
              <a:t>All members have valuable input to share.</a:t>
            </a:r>
          </a:p>
          <a:p>
            <a:pPr marL="285750" indent="-285750">
              <a:buFont typeface="Arial" pitchFamily="34" charset="0"/>
              <a:buChar char="•"/>
            </a:pPr>
            <a:r>
              <a:rPr lang="en-US" sz="2400" dirty="0" smtClean="0"/>
              <a:t>Problem </a:t>
            </a:r>
            <a:r>
              <a:rPr lang="en-US" sz="2400" dirty="0"/>
              <a:t>solve in a way that respects everyone’s </a:t>
            </a:r>
            <a:r>
              <a:rPr lang="en-US" sz="2400" dirty="0" smtClean="0"/>
              <a:t>time.</a:t>
            </a:r>
            <a:endParaRPr lang="en-US" sz="2400" dirty="0"/>
          </a:p>
          <a:p>
            <a:pPr marL="285750" indent="-285750">
              <a:buFont typeface="Arial" pitchFamily="34" charset="0"/>
              <a:buChar char="•"/>
            </a:pPr>
            <a:r>
              <a:rPr lang="en-US" sz="2400" dirty="0"/>
              <a:t>Use “us” and “we</a:t>
            </a:r>
            <a:r>
              <a:rPr lang="en-US" sz="2400" dirty="0" smtClean="0"/>
              <a:t>”.</a:t>
            </a:r>
            <a:endParaRPr lang="en-US" sz="2400" dirty="0"/>
          </a:p>
          <a:p>
            <a:pPr marL="285750" indent="-285750">
              <a:buFont typeface="Arial" pitchFamily="34" charset="0"/>
              <a:buChar char="•"/>
            </a:pPr>
            <a:r>
              <a:rPr lang="en-US" sz="2400" dirty="0"/>
              <a:t>Be seen throughout school as someone who works together </a:t>
            </a:r>
            <a:r>
              <a:rPr lang="en-US" sz="2400" dirty="0" smtClean="0"/>
              <a:t>well.</a:t>
            </a:r>
            <a:endParaRPr lang="en-US" sz="2400" dirty="0"/>
          </a:p>
          <a:p>
            <a:pPr marL="285750" indent="-285750">
              <a:buFont typeface="Arial" pitchFamily="34" charset="0"/>
              <a:buChar char="•"/>
            </a:pPr>
            <a:r>
              <a:rPr lang="en-US" sz="2400" dirty="0"/>
              <a:t>Be open-minded to possible interventions and </a:t>
            </a:r>
            <a:r>
              <a:rPr lang="en-US" sz="2400" dirty="0" smtClean="0"/>
              <a:t>solutions.</a:t>
            </a:r>
            <a:endParaRPr lang="en-US" sz="2400" dirty="0"/>
          </a:p>
          <a:p>
            <a:pPr marL="285750" indent="-285750">
              <a:buFont typeface="Arial" pitchFamily="34" charset="0"/>
              <a:buChar char="•"/>
            </a:pPr>
            <a:r>
              <a:rPr lang="en-US" sz="2400" dirty="0"/>
              <a:t>Bring suggestions and </a:t>
            </a:r>
            <a:r>
              <a:rPr lang="en-US" sz="2400" dirty="0" smtClean="0"/>
              <a:t>options.</a:t>
            </a:r>
          </a:p>
          <a:p>
            <a:pPr marL="285750" indent="-285750">
              <a:buFont typeface="Arial" pitchFamily="34" charset="0"/>
              <a:buChar char="•"/>
            </a:pPr>
            <a:endParaRPr lang="en-US" sz="2400" dirty="0"/>
          </a:p>
          <a:p>
            <a:r>
              <a:rPr lang="en-US" sz="2400" i="1" dirty="0"/>
              <a:t>“When working on a problem with parents, I sit with them on the same side of the table and put the problem on the opposite side.  This shows them visually that we are working together and we are on the same team.”</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4127869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3899" y="304800"/>
            <a:ext cx="7848600" cy="6309420"/>
          </a:xfrm>
          <a:prstGeom prst="rect">
            <a:avLst/>
          </a:prstGeom>
        </p:spPr>
        <p:txBody>
          <a:bodyPr wrap="square">
            <a:spAutoFit/>
          </a:bodyPr>
          <a:lstStyle/>
          <a:p>
            <a:r>
              <a:rPr lang="en-US" sz="2800" b="1" dirty="0" smtClean="0"/>
              <a:t>Involve your child!</a:t>
            </a:r>
          </a:p>
          <a:p>
            <a:endParaRPr lang="en-US" sz="2400" b="1" dirty="0" smtClean="0"/>
          </a:p>
          <a:p>
            <a:pPr marL="285750" indent="-285750">
              <a:buFont typeface="Arial" pitchFamily="34" charset="0"/>
              <a:buChar char="•"/>
            </a:pPr>
            <a:r>
              <a:rPr lang="en-US" sz="2400" dirty="0" smtClean="0"/>
              <a:t>Get your child’s input on what they want.</a:t>
            </a:r>
          </a:p>
          <a:p>
            <a:endParaRPr lang="en-US" sz="800" dirty="0" smtClean="0"/>
          </a:p>
          <a:p>
            <a:pPr marL="285750" indent="-285750">
              <a:buFont typeface="Arial" pitchFamily="34" charset="0"/>
              <a:buChar char="•"/>
            </a:pPr>
            <a:r>
              <a:rPr lang="en-US" sz="2400" i="1" dirty="0" smtClean="0"/>
              <a:t>“Be careful – what is best for a child and what a child wants can be different things.  Therefore, advocating for a child means learning the difference between going to bat for them to foster success and giving in to the whims of our children.”</a:t>
            </a:r>
          </a:p>
          <a:p>
            <a:endParaRPr lang="en-US" sz="800" i="1" dirty="0" smtClean="0"/>
          </a:p>
          <a:p>
            <a:pPr marL="285750" indent="-285750">
              <a:buFont typeface="Arial" pitchFamily="34" charset="0"/>
              <a:buChar char="•"/>
            </a:pPr>
            <a:r>
              <a:rPr lang="en-US" sz="2400" dirty="0" smtClean="0"/>
              <a:t>Include students in the planning and problem solving process.  </a:t>
            </a:r>
            <a:r>
              <a:rPr lang="en-US" sz="2400" i="1" dirty="0" smtClean="0"/>
              <a:t>“Students take more ownership of the plan when they were there when it was developed.”</a:t>
            </a:r>
          </a:p>
          <a:p>
            <a:endParaRPr lang="en-US" sz="800" i="1" dirty="0" smtClean="0"/>
          </a:p>
          <a:p>
            <a:pPr marL="285750" indent="-285750">
              <a:buFont typeface="Arial" pitchFamily="34" charset="0"/>
              <a:buChar char="•"/>
            </a:pPr>
            <a:r>
              <a:rPr lang="en-US" sz="2400" i="1" dirty="0"/>
              <a:t>“Kids really value when their voice and choice is taken into account</a:t>
            </a:r>
            <a:r>
              <a:rPr lang="en-US" sz="2400" i="1" dirty="0" smtClean="0"/>
              <a:t>.”</a:t>
            </a:r>
          </a:p>
          <a:p>
            <a:endParaRPr lang="en-US" sz="800" i="1" dirty="0" smtClean="0"/>
          </a:p>
          <a:p>
            <a:pPr marL="285750" indent="-285750">
              <a:buFont typeface="Arial" pitchFamily="34" charset="0"/>
              <a:buChar char="•"/>
            </a:pPr>
            <a:r>
              <a:rPr lang="en-US" sz="2400" dirty="0" smtClean="0"/>
              <a:t>Don’t make excuses for a child’s behavior.  </a:t>
            </a:r>
          </a:p>
          <a:p>
            <a:endParaRPr lang="en-US" sz="800" dirty="0" smtClean="0"/>
          </a:p>
          <a:p>
            <a:pPr marL="285750" indent="-285750">
              <a:buFont typeface="Arial" pitchFamily="34" charset="0"/>
              <a:buChar char="•"/>
            </a:pPr>
            <a:r>
              <a:rPr lang="en-US" sz="2400" dirty="0"/>
              <a:t>Students earn grades.  They are not given </a:t>
            </a:r>
            <a:r>
              <a:rPr lang="en-US" sz="2400" dirty="0" smtClean="0"/>
              <a:t>grades.</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31969771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94692"/>
            <a:ext cx="7391400" cy="6124754"/>
          </a:xfrm>
          <a:prstGeom prst="rect">
            <a:avLst/>
          </a:prstGeom>
        </p:spPr>
        <p:txBody>
          <a:bodyPr wrap="square">
            <a:spAutoFit/>
          </a:bodyPr>
          <a:lstStyle/>
          <a:p>
            <a:pPr marL="285750" indent="-285750">
              <a:buFont typeface="Arial" pitchFamily="34" charset="0"/>
              <a:buChar char="•"/>
            </a:pPr>
            <a:r>
              <a:rPr lang="en-US" sz="2400" dirty="0" smtClean="0"/>
              <a:t>Allow students to figure some things out for themselves.  They will feel great if you believe in them.  </a:t>
            </a:r>
            <a:r>
              <a:rPr lang="en-US" sz="2400" i="1" dirty="0" smtClean="0"/>
              <a:t>“When you rescue them, you deprive the student of the opportunity to work through things on their own.  Your actions tell the child that you think they are incapable.”</a:t>
            </a:r>
          </a:p>
          <a:p>
            <a:endParaRPr lang="en-US" sz="800" i="1" dirty="0" smtClean="0"/>
          </a:p>
          <a:p>
            <a:pPr marL="285750" indent="-285750">
              <a:buFont typeface="Arial" pitchFamily="34" charset="0"/>
              <a:buChar char="•"/>
            </a:pPr>
            <a:r>
              <a:rPr lang="en-US" sz="2400" i="1" dirty="0" smtClean="0"/>
              <a:t>“You are always a role model for them.  They should see you being polite and using teamwork.”</a:t>
            </a:r>
          </a:p>
          <a:p>
            <a:endParaRPr lang="en-US" sz="800" i="1" dirty="0" smtClean="0"/>
          </a:p>
          <a:p>
            <a:pPr marL="285750" indent="-285750">
              <a:buFont typeface="Arial" pitchFamily="34" charset="0"/>
              <a:buChar char="•"/>
            </a:pPr>
            <a:r>
              <a:rPr lang="en-US" sz="2400" dirty="0" smtClean="0"/>
              <a:t>Teach them effective ways to self-advocate. </a:t>
            </a:r>
          </a:p>
          <a:p>
            <a:endParaRPr lang="en-US" sz="800" dirty="0" smtClean="0"/>
          </a:p>
          <a:p>
            <a:endParaRPr lang="en-US" sz="800" dirty="0" smtClean="0"/>
          </a:p>
          <a:p>
            <a:pPr marL="285750" indent="-285750">
              <a:buFont typeface="Arial" pitchFamily="34" charset="0"/>
              <a:buChar char="•"/>
            </a:pPr>
            <a:r>
              <a:rPr lang="en-US" sz="2400" i="1" dirty="0" smtClean="0"/>
              <a:t>“Golden opportunities to learn that things won’t always be smooth and easy in life.”</a:t>
            </a:r>
          </a:p>
          <a:p>
            <a:endParaRPr lang="en-US" sz="800" i="1" dirty="0" smtClean="0"/>
          </a:p>
          <a:p>
            <a:pPr marL="285750" indent="-285750">
              <a:buFont typeface="Arial" pitchFamily="34" charset="0"/>
              <a:buChar char="•"/>
            </a:pPr>
            <a:r>
              <a:rPr lang="en-US" sz="2400" i="1" dirty="0" smtClean="0"/>
              <a:t>“Learn how to ask for something she needs without being afraid.”</a:t>
            </a:r>
          </a:p>
          <a:p>
            <a:endParaRPr lang="en-US" sz="800" i="1" dirty="0" smtClean="0"/>
          </a:p>
          <a:p>
            <a:pPr marL="285750" indent="-285750">
              <a:buFont typeface="Arial" pitchFamily="34" charset="0"/>
              <a:buChar char="•"/>
            </a:pPr>
            <a:r>
              <a:rPr lang="en-US" sz="2400" dirty="0" smtClean="0"/>
              <a:t>Teach that it’s okay to fail sometimes.</a:t>
            </a:r>
          </a:p>
          <a:p>
            <a:endParaRPr lang="en-US" sz="800" dirty="0" smtClean="0"/>
          </a:p>
          <a:p>
            <a:pPr marL="285750" indent="-285750">
              <a:buFont typeface="Arial" pitchFamily="34" charset="0"/>
              <a:buChar char="•"/>
            </a:pPr>
            <a:r>
              <a:rPr lang="en-US" sz="2400" dirty="0" smtClean="0"/>
              <a:t>Let natural consequences work.</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32777159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Pitfalls to avoid</a:t>
            </a:r>
          </a:p>
        </p:txBody>
      </p:sp>
      <p:sp>
        <p:nvSpPr>
          <p:cNvPr id="4" name="&quot;No&quot; Symbol 3"/>
          <p:cNvSpPr/>
          <p:nvPr/>
        </p:nvSpPr>
        <p:spPr>
          <a:xfrm>
            <a:off x="2438400" y="1752600"/>
            <a:ext cx="2952750" cy="2625298"/>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3438525" y="1864920"/>
            <a:ext cx="952500" cy="2400657"/>
          </a:xfrm>
          <a:prstGeom prst="rect">
            <a:avLst/>
          </a:prstGeom>
        </p:spPr>
        <p:txBody>
          <a:bodyPr wrap="square">
            <a:spAutoFit/>
          </a:bodyPr>
          <a:lstStyle/>
          <a:p>
            <a:pPr algn="ctr"/>
            <a:r>
              <a:rPr lang="en-US" sz="15000" dirty="0" smtClean="0"/>
              <a:t>B</a:t>
            </a:r>
            <a:endParaRPr lang="en-US" sz="15000" dirty="0"/>
          </a:p>
        </p:txBody>
      </p:sp>
      <p:sp>
        <p:nvSpPr>
          <p:cNvPr id="6" name="Rectangle 5"/>
          <p:cNvSpPr/>
          <p:nvPr/>
        </p:nvSpPr>
        <p:spPr>
          <a:xfrm>
            <a:off x="609600" y="4876800"/>
            <a:ext cx="7315199" cy="1261884"/>
          </a:xfrm>
          <a:prstGeom prst="rect">
            <a:avLst/>
          </a:prstGeom>
        </p:spPr>
        <p:txBody>
          <a:bodyPr wrap="square">
            <a:spAutoFit/>
          </a:bodyPr>
          <a:lstStyle/>
          <a:p>
            <a:r>
              <a:rPr lang="en-US" sz="2800" b="1" dirty="0" smtClean="0"/>
              <a:t>Avoid the “B” word! (BORING)</a:t>
            </a:r>
          </a:p>
          <a:p>
            <a:pPr marL="285750" indent="-285750">
              <a:buFont typeface="Arial" pitchFamily="34" charset="0"/>
              <a:buChar char="•"/>
            </a:pPr>
            <a:r>
              <a:rPr lang="en-US" sz="2400" dirty="0" smtClean="0"/>
              <a:t>Saying that your child is bored can </a:t>
            </a:r>
            <a:r>
              <a:rPr lang="en-US" sz="2400" dirty="0" smtClean="0"/>
              <a:t>come across as </a:t>
            </a:r>
            <a:r>
              <a:rPr lang="en-US" sz="2400" dirty="0" smtClean="0"/>
              <a:t>rude, </a:t>
            </a:r>
            <a:r>
              <a:rPr lang="en-US" sz="2400" dirty="0" smtClean="0"/>
              <a:t>defensive, </a:t>
            </a:r>
            <a:r>
              <a:rPr lang="en-US" sz="2400" dirty="0" smtClean="0"/>
              <a:t>and not helpful</a:t>
            </a:r>
            <a:endParaRPr lang="en-US" sz="2400" dirty="0"/>
          </a:p>
        </p:txBody>
      </p:sp>
      <p:sp>
        <p:nvSpPr>
          <p:cNvPr id="8" name="TextBox 7"/>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9"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586026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Advocate</a:t>
            </a:r>
            <a:endParaRPr lang="en-US" dirty="0"/>
          </a:p>
        </p:txBody>
      </p:sp>
      <p:sp>
        <p:nvSpPr>
          <p:cNvPr id="3" name="Content Placeholder 2"/>
          <p:cNvSpPr>
            <a:spLocks noGrp="1"/>
          </p:cNvSpPr>
          <p:nvPr>
            <p:ph idx="1"/>
          </p:nvPr>
        </p:nvSpPr>
        <p:spPr>
          <a:xfrm>
            <a:off x="457200" y="2286000"/>
            <a:ext cx="7620000" cy="1981200"/>
          </a:xfrm>
        </p:spPr>
        <p:txBody>
          <a:bodyPr>
            <a:normAutofit fontScale="92500" lnSpcReduction="20000"/>
          </a:bodyPr>
          <a:lstStyle/>
          <a:p>
            <a:r>
              <a:rPr lang="en-US" sz="3200" dirty="0" smtClean="0"/>
              <a:t>To support or speak in favor of something</a:t>
            </a:r>
          </a:p>
          <a:p>
            <a:endParaRPr lang="en-US" sz="3200" dirty="0" smtClean="0"/>
          </a:p>
          <a:p>
            <a:r>
              <a:rPr lang="en-US" sz="3200" dirty="0" smtClean="0"/>
              <a:t>To act or intercede on behalf of another</a:t>
            </a:r>
          </a:p>
          <a:p>
            <a:endParaRPr lang="en-US" dirty="0"/>
          </a:p>
          <a:p>
            <a:pPr marL="114300" indent="0">
              <a:buNone/>
            </a:pPr>
            <a:r>
              <a:rPr lang="en-US" sz="1000" dirty="0" smtClean="0"/>
              <a:t>						</a:t>
            </a:r>
            <a:r>
              <a:rPr lang="en-US" sz="1400" dirty="0" smtClean="0"/>
              <a:t>(Webster’s Dictionary)</a:t>
            </a:r>
            <a:endParaRPr lang="en-US" sz="1400"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2760086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533400"/>
            <a:ext cx="7162800" cy="5078313"/>
          </a:xfrm>
          <a:prstGeom prst="rect">
            <a:avLst/>
          </a:prstGeom>
          <a:noFill/>
        </p:spPr>
        <p:txBody>
          <a:bodyPr wrap="square" rtlCol="0">
            <a:spAutoFit/>
          </a:bodyPr>
          <a:lstStyle/>
          <a:p>
            <a:pPr marL="114300" indent="0">
              <a:buNone/>
            </a:pPr>
            <a:r>
              <a:rPr lang="en-US" sz="2800" b="1" dirty="0"/>
              <a:t>Don’t assume</a:t>
            </a:r>
          </a:p>
          <a:p>
            <a:pPr marL="342900" indent="-342900">
              <a:buFont typeface="Arial" panose="020B0604020202020204" pitchFamily="34" charset="0"/>
              <a:buChar char="•"/>
            </a:pPr>
            <a:r>
              <a:rPr lang="en-US" sz="2400" dirty="0"/>
              <a:t>Get all the facts.  Collect all necessary and correct data.</a:t>
            </a:r>
          </a:p>
          <a:p>
            <a:pPr marL="342900" indent="-342900">
              <a:buFont typeface="Arial" panose="020B0604020202020204" pitchFamily="34" charset="0"/>
              <a:buChar char="•"/>
            </a:pPr>
            <a:r>
              <a:rPr lang="en-US" sz="2400" dirty="0"/>
              <a:t>Listen to all sides of the story.  Don’t assume you know the whole situation.</a:t>
            </a:r>
          </a:p>
          <a:p>
            <a:endParaRPr lang="en-US" sz="2400" dirty="0"/>
          </a:p>
          <a:p>
            <a:pPr marL="114300" indent="0">
              <a:buNone/>
            </a:pPr>
            <a:r>
              <a:rPr lang="en-US" sz="2800" b="1" dirty="0" smtClean="0"/>
              <a:t>Don’t speak </a:t>
            </a:r>
            <a:r>
              <a:rPr lang="en-US" sz="2800" b="1" dirty="0"/>
              <a:t>negatively in front of student or </a:t>
            </a:r>
            <a:r>
              <a:rPr lang="en-US" sz="2800" b="1" dirty="0" smtClean="0"/>
              <a:t>badly of other </a:t>
            </a:r>
            <a:r>
              <a:rPr lang="en-US" sz="2800" b="1" dirty="0"/>
              <a:t>teachers</a:t>
            </a:r>
          </a:p>
          <a:p>
            <a:pPr marL="342900" indent="-342900">
              <a:buFont typeface="Arial" panose="020B0604020202020204" pitchFamily="34" charset="0"/>
              <a:buChar char="•"/>
            </a:pPr>
            <a:r>
              <a:rPr lang="en-US" sz="2400" dirty="0"/>
              <a:t>Kids hear everything!</a:t>
            </a:r>
          </a:p>
          <a:p>
            <a:pPr marL="342900" indent="-342900">
              <a:buFont typeface="Arial" panose="020B0604020202020204" pitchFamily="34" charset="0"/>
              <a:buChar char="•"/>
            </a:pPr>
            <a:r>
              <a:rPr lang="en-US" sz="2400" dirty="0"/>
              <a:t>No trash talking about other teachers.  </a:t>
            </a:r>
            <a:r>
              <a:rPr lang="en-US" sz="2400" i="1" dirty="0"/>
              <a:t>“They are my colleagues and friends.  It is uncomfortable and painful.”</a:t>
            </a:r>
          </a:p>
          <a:p>
            <a:pPr marL="114300" indent="0">
              <a:buNone/>
            </a:pPr>
            <a:endParaRPr lang="en-US" sz="2400" i="1" dirty="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185041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52400"/>
            <a:ext cx="6781800" cy="6432530"/>
          </a:xfrm>
          <a:prstGeom prst="rect">
            <a:avLst/>
          </a:prstGeom>
          <a:noFill/>
        </p:spPr>
        <p:txBody>
          <a:bodyPr wrap="square" rtlCol="0">
            <a:spAutoFit/>
          </a:bodyPr>
          <a:lstStyle/>
          <a:p>
            <a:pPr marL="114300" indent="0">
              <a:buNone/>
            </a:pPr>
            <a:r>
              <a:rPr lang="en-US" sz="2800" b="1" dirty="0" smtClean="0"/>
              <a:t>Use </a:t>
            </a:r>
            <a:r>
              <a:rPr lang="en-US" sz="2800" b="1" dirty="0"/>
              <a:t>“I” vs. “You” language</a:t>
            </a:r>
          </a:p>
          <a:p>
            <a:pPr marL="342900" indent="-342900">
              <a:buFont typeface="Arial" panose="020B0604020202020204" pitchFamily="34" charset="0"/>
              <a:buChar char="•"/>
            </a:pPr>
            <a:r>
              <a:rPr lang="en-US" sz="2400" dirty="0"/>
              <a:t>Take ownership of problem.  </a:t>
            </a:r>
          </a:p>
          <a:p>
            <a:pPr marL="342900" indent="-342900">
              <a:buFont typeface="Arial" panose="020B0604020202020204" pitchFamily="34" charset="0"/>
              <a:buChar char="•"/>
            </a:pPr>
            <a:r>
              <a:rPr lang="en-US" sz="2400" i="1" dirty="0"/>
              <a:t>“Since I am having trouble keeping things on a challenging level, I was hoping you could help me</a:t>
            </a:r>
            <a:r>
              <a:rPr lang="en-US" sz="2400" i="1" dirty="0" smtClean="0"/>
              <a:t>.”</a:t>
            </a:r>
          </a:p>
          <a:p>
            <a:endParaRPr lang="en-US" sz="2000" i="1" dirty="0"/>
          </a:p>
          <a:p>
            <a:pPr marL="114300" indent="0">
              <a:buNone/>
            </a:pPr>
            <a:r>
              <a:rPr lang="en-US" sz="2800" b="1" dirty="0"/>
              <a:t>Bullying is bad</a:t>
            </a:r>
          </a:p>
          <a:p>
            <a:pPr marL="342900" indent="-342900">
              <a:buFont typeface="Arial" panose="020B0604020202020204" pitchFamily="34" charset="0"/>
              <a:buChar char="•"/>
            </a:pPr>
            <a:r>
              <a:rPr lang="en-US" sz="2400" dirty="0"/>
              <a:t>Don’t be bossy or threatening</a:t>
            </a:r>
          </a:p>
          <a:p>
            <a:pPr marL="114300" indent="0">
              <a:buNone/>
            </a:pPr>
            <a:endParaRPr lang="en-US" sz="2000" b="1" dirty="0" smtClean="0"/>
          </a:p>
          <a:p>
            <a:r>
              <a:rPr lang="en-US" sz="2800" b="1" dirty="0" smtClean="0"/>
              <a:t>Don’t </a:t>
            </a:r>
            <a:r>
              <a:rPr lang="en-US" sz="2800" b="1" dirty="0"/>
              <a:t>be defensive</a:t>
            </a:r>
          </a:p>
          <a:p>
            <a:pPr marL="285750" indent="-285750">
              <a:buFont typeface="Arial" pitchFamily="34" charset="0"/>
              <a:buChar char="•"/>
            </a:pPr>
            <a:r>
              <a:rPr lang="en-US" sz="2400" dirty="0"/>
              <a:t>Watch non-verbal clues</a:t>
            </a:r>
          </a:p>
          <a:p>
            <a:pPr marL="285750" indent="-285750">
              <a:buFont typeface="Arial" pitchFamily="34" charset="0"/>
              <a:buChar char="•"/>
            </a:pPr>
            <a:r>
              <a:rPr lang="en-US" sz="2400" dirty="0"/>
              <a:t>Keep emotions in check</a:t>
            </a:r>
          </a:p>
          <a:p>
            <a:pPr marL="285750" indent="-285750">
              <a:buFont typeface="Arial" pitchFamily="34" charset="0"/>
              <a:buChar char="•"/>
            </a:pPr>
            <a:r>
              <a:rPr lang="en-US" sz="2400" dirty="0"/>
              <a:t>Be </a:t>
            </a:r>
            <a:r>
              <a:rPr lang="en-US" sz="2400" dirty="0" smtClean="0"/>
              <a:t>open</a:t>
            </a:r>
            <a:endParaRPr lang="en-US" sz="2400" dirty="0"/>
          </a:p>
          <a:p>
            <a:pPr marL="285750" indent="-285750">
              <a:buFont typeface="Arial" pitchFamily="34" charset="0"/>
              <a:buChar char="•"/>
            </a:pPr>
            <a:r>
              <a:rPr lang="en-US" sz="2400" dirty="0" smtClean="0"/>
              <a:t> LISTEN</a:t>
            </a:r>
            <a:endParaRPr lang="en-US" sz="2400" dirty="0"/>
          </a:p>
          <a:p>
            <a:pPr marL="285750" indent="-285750">
              <a:buFont typeface="Arial" pitchFamily="34" charset="0"/>
              <a:buChar char="•"/>
            </a:pPr>
            <a:r>
              <a:rPr lang="en-US" sz="2400" dirty="0"/>
              <a:t>Focus on the positives.  Don’t dwell on the negatives</a:t>
            </a:r>
          </a:p>
          <a:p>
            <a:pPr marL="285750" indent="-285750">
              <a:buFont typeface="Arial" pitchFamily="34" charset="0"/>
              <a:buChar char="•"/>
            </a:pPr>
            <a:r>
              <a:rPr lang="en-US" sz="2400" dirty="0" smtClean="0"/>
              <a:t>Breathe</a:t>
            </a:r>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927986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7620000" cy="1143000"/>
          </a:xfrm>
        </p:spPr>
        <p:txBody>
          <a:bodyPr/>
          <a:lstStyle/>
          <a:p>
            <a:r>
              <a:rPr lang="en-US" dirty="0" smtClean="0"/>
              <a:t>Success Stories</a:t>
            </a:r>
            <a:endParaRPr lang="en-US" dirty="0"/>
          </a:p>
        </p:txBody>
      </p:sp>
      <p:sp>
        <p:nvSpPr>
          <p:cNvPr id="5" name="Content Placeholder 4"/>
          <p:cNvSpPr>
            <a:spLocks noGrp="1"/>
          </p:cNvSpPr>
          <p:nvPr>
            <p:ph idx="1"/>
          </p:nvPr>
        </p:nvSpPr>
        <p:spPr>
          <a:xfrm>
            <a:off x="457200" y="1066800"/>
            <a:ext cx="7848600" cy="5486400"/>
          </a:xfrm>
        </p:spPr>
        <p:txBody>
          <a:bodyPr>
            <a:noAutofit/>
          </a:bodyPr>
          <a:lstStyle/>
          <a:p>
            <a:pPr marL="114300" indent="0">
              <a:buNone/>
            </a:pPr>
            <a:r>
              <a:rPr lang="en-US" sz="2100" dirty="0" smtClean="0"/>
              <a:t>“Years ago, a teacher would give my daughter more work to do because she finished regular classwork so quickly and easily. My daughter quickly figured out that the slower she worked, the less she had to do. Then the teacher thought she was being lazy and not meeting potential. I made sure first to get my daughter's perspective so that I understood the situation from both sides. I don't automatically assume my child is in the right. I do automatically assume that the teacher wants my child to do well and is trying. I wrote the teacher a note explaining what I would like to talk with her about, and I stressed my concern over what my daughter was doing rather than the teacher's approach (even though I didn't agree with the "differentiation"). Because I gave the teacher time to consider rather than pouncing, came in with some possibilities (but not demands), and brought my daughter in to the conversation after the teacher considered which possibilities would work in the classroom, everyone felt more ownership in the decision. It gave us more of a feeling of working together.”</a:t>
            </a:r>
            <a:endParaRPr lang="en-US" sz="2100" dirty="0"/>
          </a:p>
        </p:txBody>
      </p:sp>
      <p:sp>
        <p:nvSpPr>
          <p:cNvPr id="6" name="TextBox 5"/>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7"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422853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09433" y="685800"/>
            <a:ext cx="7543800" cy="5047536"/>
          </a:xfrm>
          <a:prstGeom prst="rect">
            <a:avLst/>
          </a:prstGeom>
        </p:spPr>
        <p:txBody>
          <a:bodyPr wrap="square">
            <a:spAutoFit/>
          </a:bodyPr>
          <a:lstStyle/>
          <a:p>
            <a:r>
              <a:rPr lang="en-US" sz="2200" dirty="0" smtClean="0"/>
              <a:t>“We </a:t>
            </a:r>
            <a:r>
              <a:rPr lang="en-US" sz="2200" dirty="0"/>
              <a:t>have found that "planting positive seeds" first is very effective. So we would ask: "Mrs. Smith, have you noticed Johnny doing x, y and z in class?" If they say yes, then there is an opportunity to discuss a little further. If they say no, then we leave it with a "hmm! that's funny because at home, he does x, y and z, and we were just wondering what it might mean." You can bet that teacher will be on the alert from then on to notice those things, even if she hadn't before</a:t>
            </a:r>
            <a:r>
              <a:rPr lang="en-US" sz="2200" dirty="0" smtClean="0"/>
              <a:t>.”</a:t>
            </a:r>
          </a:p>
          <a:p>
            <a:endParaRPr lang="en-US" dirty="0"/>
          </a:p>
          <a:p>
            <a:endParaRPr lang="en-US" dirty="0" smtClean="0"/>
          </a:p>
          <a:p>
            <a:r>
              <a:rPr lang="en-US" sz="2200" dirty="0" smtClean="0"/>
              <a:t>“Take </a:t>
            </a:r>
            <a:r>
              <a:rPr lang="en-US" sz="2200" dirty="0"/>
              <a:t>a concept that your child enjoys from class and then ask for an extension to be done at home. "Mr. Jones, </a:t>
            </a:r>
            <a:r>
              <a:rPr lang="en-US" sz="2200" dirty="0" smtClean="0"/>
              <a:t>Suzy </a:t>
            </a:r>
            <a:r>
              <a:rPr lang="en-US" sz="2200" dirty="0"/>
              <a:t>just LOVED that unit you taught on fractions... do you have some ideas for other activities </a:t>
            </a:r>
            <a:r>
              <a:rPr lang="en-US" sz="2200" dirty="0" smtClean="0"/>
              <a:t>she </a:t>
            </a:r>
            <a:r>
              <a:rPr lang="en-US" sz="2200" dirty="0"/>
              <a:t>could do at home? </a:t>
            </a:r>
            <a:r>
              <a:rPr lang="en-US" sz="2200" dirty="0" smtClean="0"/>
              <a:t>She </a:t>
            </a:r>
            <a:r>
              <a:rPr lang="en-US" sz="2200" dirty="0"/>
              <a:t>really loves math games!"</a:t>
            </a:r>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9447894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idx="1"/>
          </p:nvPr>
        </p:nvSpPr>
        <p:spPr/>
        <p:txBody>
          <a:bodyPr/>
          <a:lstStyle/>
          <a:p>
            <a:pPr marL="114300" indent="0">
              <a:buNone/>
            </a:pPr>
            <a:r>
              <a:rPr lang="en-US" sz="2400" b="1" dirty="0" smtClean="0"/>
              <a:t>BVPAGE</a:t>
            </a:r>
            <a:r>
              <a:rPr lang="en-US" sz="2400" dirty="0" smtClean="0"/>
              <a:t> </a:t>
            </a:r>
            <a:r>
              <a:rPr lang="en-US" dirty="0" smtClean="0"/>
              <a:t>(Blue Valley Parent Advocates for Gifted Education) Our mission is to advocate to enhance services for all Blue Valley gifted students, and provide information and support for their parents.  </a:t>
            </a:r>
            <a:r>
              <a:rPr lang="en-US" sz="2400" dirty="0" smtClean="0">
                <a:hlinkClick r:id="rId3"/>
              </a:rPr>
              <a:t>www.bvpage.org</a:t>
            </a:r>
            <a:endParaRPr lang="en-US" sz="2400" dirty="0" smtClean="0"/>
          </a:p>
          <a:p>
            <a:pPr marL="114300" indent="0">
              <a:buNone/>
            </a:pPr>
            <a:r>
              <a:rPr lang="en-US" sz="2400" dirty="0"/>
              <a:t>	</a:t>
            </a:r>
            <a:r>
              <a:rPr lang="en-US" sz="2400" dirty="0" smtClean="0"/>
              <a:t>Facebook:  BVPAGE</a:t>
            </a:r>
            <a:endParaRPr lang="en-US" sz="2400" dirty="0" smtClean="0"/>
          </a:p>
          <a:p>
            <a:pPr marL="114300" indent="0">
              <a:buNone/>
            </a:pPr>
            <a:endParaRPr lang="en-US" sz="2400" dirty="0"/>
          </a:p>
          <a:p>
            <a:pPr marL="114300" indent="0">
              <a:buNone/>
            </a:pPr>
            <a:r>
              <a:rPr lang="en-US" sz="2400" b="1" dirty="0" smtClean="0"/>
              <a:t>A Parent’s Guide to Gifted Children </a:t>
            </a:r>
            <a:r>
              <a:rPr lang="en-US" sz="2400" dirty="0" smtClean="0"/>
              <a:t>by James T. Webb, Ph.D.</a:t>
            </a:r>
          </a:p>
          <a:p>
            <a:pPr marL="114300" indent="0">
              <a:buNone/>
            </a:pPr>
            <a:r>
              <a:rPr lang="en-US" sz="2400" b="1" dirty="0" smtClean="0"/>
              <a:t>KGTC </a:t>
            </a:r>
            <a:r>
              <a:rPr lang="en-US" sz="2400" dirty="0" smtClean="0"/>
              <a:t>(Kansas Association for the Gifted Talented and Creative</a:t>
            </a:r>
            <a:r>
              <a:rPr lang="en-US" sz="2400" smtClean="0"/>
              <a:t>) </a:t>
            </a:r>
            <a:r>
              <a:rPr lang="en-US" sz="2400" smtClean="0"/>
              <a:t> </a:t>
            </a:r>
            <a:r>
              <a:rPr lang="en-US" sz="2400" smtClean="0">
                <a:hlinkClick r:id="rId4"/>
              </a:rPr>
              <a:t>www.</a:t>
            </a:r>
            <a:r>
              <a:rPr lang="en-US" sz="2400" b="1" smtClean="0">
                <a:hlinkClick r:id="rId4"/>
              </a:rPr>
              <a:t>kgtc</a:t>
            </a:r>
            <a:r>
              <a:rPr lang="en-US" sz="2400" smtClean="0">
                <a:hlinkClick r:id="rId4"/>
              </a:rPr>
              <a:t>.org</a:t>
            </a:r>
            <a:r>
              <a:rPr lang="en-US" sz="2400" smtClean="0"/>
              <a:t> </a:t>
            </a:r>
            <a:endParaRPr lang="en-US" sz="2400" b="1" dirty="0"/>
          </a:p>
          <a:p>
            <a:pPr marL="114300" indent="0">
              <a:buNone/>
            </a:pPr>
            <a:r>
              <a:rPr lang="en-US" b="1" dirty="0" smtClean="0"/>
              <a:t>Hoagies Gifted Education </a:t>
            </a:r>
            <a:r>
              <a:rPr lang="en-US" dirty="0" smtClean="0"/>
              <a:t>website  </a:t>
            </a:r>
            <a:r>
              <a:rPr lang="en-US" dirty="0" smtClean="0">
                <a:hlinkClick r:id="rId5"/>
              </a:rPr>
              <a:t>www.hoagiesgifted.org</a:t>
            </a:r>
            <a:r>
              <a:rPr lang="en-US" dirty="0" smtClean="0"/>
              <a:t> </a:t>
            </a:r>
            <a:endParaRPr lang="en-US"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3329775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discussion</a:t>
            </a:r>
            <a:endParaRPr lang="en-US" dirty="0"/>
          </a:p>
        </p:txBody>
      </p:sp>
      <p:sp>
        <p:nvSpPr>
          <p:cNvPr id="3" name="Content Placeholder 2"/>
          <p:cNvSpPr>
            <a:spLocks noGrp="1"/>
          </p:cNvSpPr>
          <p:nvPr>
            <p:ph idx="1"/>
          </p:nvPr>
        </p:nvSpPr>
        <p:spPr>
          <a:xfrm>
            <a:off x="457200" y="1600200"/>
            <a:ext cx="7620000" cy="2438400"/>
          </a:xfrm>
        </p:spPr>
        <p:txBody>
          <a:bodyPr>
            <a:normAutofit fontScale="92500" lnSpcReduction="10000"/>
          </a:bodyPr>
          <a:lstStyle/>
          <a:p>
            <a:r>
              <a:rPr lang="en-US" dirty="0" smtClean="0"/>
              <a:t>Share best practices</a:t>
            </a:r>
          </a:p>
          <a:p>
            <a:r>
              <a:rPr lang="en-US" dirty="0" smtClean="0"/>
              <a:t>Learn effective techniques</a:t>
            </a:r>
          </a:p>
          <a:p>
            <a:r>
              <a:rPr lang="en-US" dirty="0" smtClean="0"/>
              <a:t>Avoid pitfalls</a:t>
            </a:r>
          </a:p>
          <a:p>
            <a:r>
              <a:rPr lang="en-US" dirty="0" smtClean="0"/>
              <a:t>Raise awareness of importance of positive advocacy</a:t>
            </a:r>
          </a:p>
          <a:p>
            <a:r>
              <a:rPr lang="en-US" dirty="0" smtClean="0"/>
              <a:t>Allow opportunity to share experiences</a:t>
            </a:r>
          </a:p>
          <a:p>
            <a:r>
              <a:rPr lang="en-US" dirty="0" smtClean="0"/>
              <a:t>Insights will be documented and posted on BVPAGE website:  </a:t>
            </a:r>
            <a:r>
              <a:rPr lang="en-US" dirty="0" smtClean="0">
                <a:hlinkClick r:id="rId3"/>
              </a:rPr>
              <a:t>www.bvpage.org</a:t>
            </a:r>
            <a:endParaRPr lang="en-US" dirty="0" smtClean="0"/>
          </a:p>
          <a:p>
            <a:endParaRPr lang="en-US" dirty="0" smtClean="0"/>
          </a:p>
        </p:txBody>
      </p:sp>
      <p:sp>
        <p:nvSpPr>
          <p:cNvPr id="4"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
        <p:nvSpPr>
          <p:cNvPr id="5" name="TextBox 4"/>
          <p:cNvSpPr txBox="1"/>
          <p:nvPr/>
        </p:nvSpPr>
        <p:spPr>
          <a:xfrm>
            <a:off x="369627" y="4267200"/>
            <a:ext cx="7696200" cy="2246769"/>
          </a:xfrm>
          <a:prstGeom prst="rect">
            <a:avLst/>
          </a:prstGeom>
          <a:noFill/>
        </p:spPr>
        <p:txBody>
          <a:bodyPr wrap="square" rtlCol="0">
            <a:spAutoFit/>
          </a:bodyPr>
          <a:lstStyle/>
          <a:p>
            <a:pPr algn="ctr"/>
            <a:r>
              <a:rPr lang="en-US" sz="2400" i="1" dirty="0" smtClean="0">
                <a:latin typeface="Bookman Old Style" pitchFamily="18" charset="0"/>
              </a:rPr>
              <a:t>“Instead of being a horrible experience, advocating can actually strengthen your bonds with your child’s teachers and school.  It also helps other parents, who might come along later, find an easier way.”</a:t>
            </a:r>
          </a:p>
          <a:p>
            <a:r>
              <a:rPr lang="en-US" sz="2000" i="1" dirty="0"/>
              <a:t> </a:t>
            </a:r>
            <a:r>
              <a:rPr lang="en-US" sz="2000" i="1" dirty="0" smtClean="0"/>
              <a:t>                                                                                          </a:t>
            </a:r>
            <a:r>
              <a:rPr lang="en-US" sz="1200" i="1" dirty="0" smtClean="0"/>
              <a:t>~ survey response</a:t>
            </a:r>
            <a:endParaRPr lang="en-US" sz="1200" i="1" dirty="0"/>
          </a:p>
        </p:txBody>
      </p:sp>
      <p:sp>
        <p:nvSpPr>
          <p:cNvPr id="6" name="TextBox 5"/>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Tree>
    <p:extLst>
      <p:ext uri="{BB962C8B-B14F-4D97-AF65-F5344CB8AC3E}">
        <p14:creationId xmlns:p14="http://schemas.microsoft.com/office/powerpoint/2010/main" val="4224006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Demographics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46 people took the online anonymous survey</a:t>
            </a:r>
          </a:p>
          <a:p>
            <a:pPr marL="114300" indent="0">
              <a:buNone/>
            </a:pPr>
            <a:endParaRPr lang="en-US" dirty="0"/>
          </a:p>
          <a:p>
            <a:r>
              <a:rPr lang="en-US" dirty="0" smtClean="0"/>
              <a:t>Responders represent: (could select more than one choice)</a:t>
            </a:r>
          </a:p>
          <a:p>
            <a:pPr lvl="1"/>
            <a:r>
              <a:rPr lang="en-US" dirty="0" smtClean="0"/>
              <a:t>52% parents </a:t>
            </a:r>
          </a:p>
          <a:p>
            <a:pPr lvl="1"/>
            <a:r>
              <a:rPr lang="en-US" dirty="0" smtClean="0"/>
              <a:t>40% teachers</a:t>
            </a:r>
          </a:p>
          <a:p>
            <a:pPr lvl="1"/>
            <a:r>
              <a:rPr lang="en-US" dirty="0" smtClean="0"/>
              <a:t>22% gifted teachers</a:t>
            </a:r>
          </a:p>
          <a:p>
            <a:pPr lvl="1"/>
            <a:r>
              <a:rPr lang="en-US" dirty="0" smtClean="0"/>
              <a:t>2% administrators</a:t>
            </a:r>
          </a:p>
          <a:p>
            <a:pPr marL="411480" lvl="1" indent="0">
              <a:buNone/>
            </a:pPr>
            <a:endParaRPr lang="en-US" dirty="0" smtClean="0"/>
          </a:p>
          <a:p>
            <a:r>
              <a:rPr lang="en-US" dirty="0"/>
              <a:t>Parents have children in these age groups</a:t>
            </a:r>
            <a:r>
              <a:rPr lang="en-US" dirty="0" smtClean="0"/>
              <a:t>: (could select more than one)</a:t>
            </a:r>
            <a:endParaRPr lang="en-US" dirty="0"/>
          </a:p>
          <a:p>
            <a:pPr lvl="1"/>
            <a:r>
              <a:rPr lang="en-US" dirty="0"/>
              <a:t>2% Not in school yet</a:t>
            </a:r>
          </a:p>
          <a:p>
            <a:pPr lvl="1"/>
            <a:r>
              <a:rPr lang="en-US" dirty="0"/>
              <a:t>2% Preschool</a:t>
            </a:r>
          </a:p>
          <a:p>
            <a:pPr lvl="1"/>
            <a:r>
              <a:rPr lang="en-US" dirty="0"/>
              <a:t>37% Elementary School</a:t>
            </a:r>
          </a:p>
          <a:p>
            <a:pPr lvl="1"/>
            <a:r>
              <a:rPr lang="en-US" dirty="0"/>
              <a:t>32% Middle School</a:t>
            </a:r>
          </a:p>
          <a:p>
            <a:pPr lvl="1"/>
            <a:r>
              <a:rPr lang="en-US" dirty="0"/>
              <a:t>22% High School</a:t>
            </a:r>
          </a:p>
          <a:p>
            <a:pPr lvl="1"/>
            <a:r>
              <a:rPr lang="en-US" dirty="0"/>
              <a:t>12% College</a:t>
            </a:r>
          </a:p>
          <a:p>
            <a:pPr lvl="1"/>
            <a:r>
              <a:rPr lang="en-US" dirty="0"/>
              <a:t>29% Post college</a:t>
            </a:r>
          </a:p>
          <a:p>
            <a:pPr marL="411480" lvl="1" indent="0">
              <a:buNone/>
            </a:pPr>
            <a:endParaRPr lang="en-US" dirty="0" smtClean="0"/>
          </a:p>
          <a:p>
            <a:pPr lvl="1"/>
            <a:endParaRPr lang="en-US"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355726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620000" cy="3687762"/>
          </a:xfrm>
        </p:spPr>
        <p:txBody>
          <a:bodyPr/>
          <a:lstStyle/>
          <a:p>
            <a:r>
              <a:rPr lang="en-US" dirty="0" smtClean="0"/>
              <a:t>“Success is knowing the difference between cornering people and getting them in your corner.”</a:t>
            </a:r>
            <a:br>
              <a:rPr lang="en-US" dirty="0" smtClean="0"/>
            </a:br>
            <a:endParaRPr lang="en-US" dirty="0"/>
          </a:p>
        </p:txBody>
      </p:sp>
      <p:sp>
        <p:nvSpPr>
          <p:cNvPr id="3" name="Content Placeholder 2"/>
          <p:cNvSpPr>
            <a:spLocks noGrp="1"/>
          </p:cNvSpPr>
          <p:nvPr>
            <p:ph idx="1"/>
          </p:nvPr>
        </p:nvSpPr>
        <p:spPr>
          <a:xfrm>
            <a:off x="2743200" y="4038600"/>
            <a:ext cx="5257800" cy="1143000"/>
          </a:xfrm>
        </p:spPr>
        <p:txBody>
          <a:bodyPr>
            <a:normAutofit/>
          </a:bodyPr>
          <a:lstStyle/>
          <a:p>
            <a:pPr lvl="8"/>
            <a:r>
              <a:rPr lang="en-US" sz="2400" dirty="0" smtClean="0"/>
              <a:t>Bill Copeland</a:t>
            </a:r>
            <a:endParaRPr lang="en-US" sz="2400"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smtClean="0">
                <a:solidFill>
                  <a:schemeClr val="bg1">
                    <a:lumMod val="75000"/>
                  </a:schemeClr>
                </a:solidFill>
              </a:rPr>
              <a:t>T</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2516596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Getting started</a:t>
            </a:r>
            <a:endParaRPr lang="en-US" dirty="0"/>
          </a:p>
        </p:txBody>
      </p:sp>
      <p:sp>
        <p:nvSpPr>
          <p:cNvPr id="6" name="Content Placeholder 5"/>
          <p:cNvSpPr>
            <a:spLocks noGrp="1"/>
          </p:cNvSpPr>
          <p:nvPr>
            <p:ph idx="1"/>
          </p:nvPr>
        </p:nvSpPr>
        <p:spPr>
          <a:xfrm>
            <a:off x="457200" y="1600200"/>
            <a:ext cx="7620000" cy="457200"/>
          </a:xfrm>
        </p:spPr>
        <p:txBody>
          <a:bodyPr>
            <a:noAutofit/>
          </a:bodyPr>
          <a:lstStyle/>
          <a:p>
            <a:pPr marL="114300" indent="0">
              <a:buNone/>
            </a:pPr>
            <a:r>
              <a:rPr lang="en-US" sz="3200" b="1" dirty="0" smtClean="0"/>
              <a:t>How do you introduce the topic and start the conversation?</a:t>
            </a:r>
            <a:endParaRPr lang="en-US" sz="3200" b="1" dirty="0"/>
          </a:p>
        </p:txBody>
      </p:sp>
      <p:sp>
        <p:nvSpPr>
          <p:cNvPr id="9" name="Rectangle 8"/>
          <p:cNvSpPr/>
          <p:nvPr/>
        </p:nvSpPr>
        <p:spPr>
          <a:xfrm>
            <a:off x="628404" y="2819400"/>
            <a:ext cx="6934200" cy="3447098"/>
          </a:xfrm>
          <a:prstGeom prst="rect">
            <a:avLst/>
          </a:prstGeom>
        </p:spPr>
        <p:txBody>
          <a:bodyPr wrap="square">
            <a:spAutoFit/>
          </a:bodyPr>
          <a:lstStyle/>
          <a:p>
            <a:r>
              <a:rPr lang="en-US" sz="2800" b="1" dirty="0" smtClean="0"/>
              <a:t>Start with the right person</a:t>
            </a:r>
          </a:p>
          <a:p>
            <a:endParaRPr lang="en-US" sz="2800" b="1" dirty="0" smtClean="0"/>
          </a:p>
          <a:p>
            <a:pPr marL="285750" indent="-285750">
              <a:buFont typeface="Arial" pitchFamily="34" charset="0"/>
              <a:buChar char="•"/>
            </a:pPr>
            <a:r>
              <a:rPr lang="en-US" sz="2400" dirty="0" smtClean="0"/>
              <a:t>Go through chain of command.</a:t>
            </a:r>
          </a:p>
          <a:p>
            <a:pPr marL="285750" indent="-285750">
              <a:buFont typeface="Arial" pitchFamily="34" charset="0"/>
              <a:buChar char="•"/>
            </a:pPr>
            <a:r>
              <a:rPr lang="en-US" sz="2400" dirty="0" smtClean="0"/>
              <a:t>Understand that Gifted teachers do not have authority over general education teachers -- they can offer support, resources, and ideas.</a:t>
            </a:r>
          </a:p>
          <a:p>
            <a:pPr marL="285750" indent="-285750">
              <a:buFont typeface="Arial" pitchFamily="34" charset="0"/>
              <a:buChar char="•"/>
            </a:pPr>
            <a:r>
              <a:rPr lang="en-US" sz="2400" dirty="0" smtClean="0"/>
              <a:t>Make an appointment.</a:t>
            </a:r>
          </a:p>
          <a:p>
            <a:pPr marL="285750" indent="-285750">
              <a:buFont typeface="Arial" pitchFamily="34" charset="0"/>
              <a:buChar char="•"/>
            </a:pPr>
            <a:r>
              <a:rPr lang="en-US" sz="2400" dirty="0" smtClean="0"/>
              <a:t>Understand roles.</a:t>
            </a:r>
          </a:p>
          <a:p>
            <a:pPr marL="285750" indent="-285750">
              <a:buFont typeface="Arial" pitchFamily="34" charset="0"/>
              <a:buChar char="•"/>
            </a:pPr>
            <a:endParaRPr lang="en-US" dirty="0"/>
          </a:p>
        </p:txBody>
      </p:sp>
      <p:sp>
        <p:nvSpPr>
          <p:cNvPr id="7" name="TextBox 6"/>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8"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785228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620000" cy="4800600"/>
          </a:xfrm>
        </p:spPr>
        <p:txBody>
          <a:bodyPr/>
          <a:lstStyle/>
          <a:p>
            <a:pPr marL="114300" indent="0">
              <a:buNone/>
            </a:pPr>
            <a:r>
              <a:rPr lang="en-US" sz="2800" b="1" dirty="0"/>
              <a:t>Seek to Understand</a:t>
            </a:r>
            <a:r>
              <a:rPr lang="en-US" sz="2800" b="1" dirty="0" smtClean="0"/>
              <a:t>:</a:t>
            </a:r>
          </a:p>
          <a:p>
            <a:pPr marL="114300" indent="0">
              <a:buNone/>
            </a:pPr>
            <a:endParaRPr lang="en-US" sz="2800" b="1" dirty="0"/>
          </a:p>
          <a:p>
            <a:pPr marL="285750" indent="-285750"/>
            <a:r>
              <a:rPr lang="en-US" sz="2400" dirty="0"/>
              <a:t>Ask questions to seek </a:t>
            </a:r>
            <a:r>
              <a:rPr lang="en-US" sz="2400" dirty="0" smtClean="0"/>
              <a:t>understanding.</a:t>
            </a:r>
            <a:endParaRPr lang="en-US" sz="2400" dirty="0"/>
          </a:p>
          <a:p>
            <a:pPr marL="285750" indent="-285750"/>
            <a:r>
              <a:rPr lang="en-US" sz="2400" dirty="0"/>
              <a:t>Set aside the need to be </a:t>
            </a:r>
            <a:r>
              <a:rPr lang="en-US" sz="2400" dirty="0" smtClean="0"/>
              <a:t>right.</a:t>
            </a:r>
            <a:endParaRPr lang="en-US" sz="2400" dirty="0"/>
          </a:p>
          <a:p>
            <a:pPr marL="285750" indent="-285750"/>
            <a:r>
              <a:rPr lang="en-US" sz="2400" dirty="0"/>
              <a:t>Ask for clarification to provoke the thought </a:t>
            </a:r>
            <a:r>
              <a:rPr lang="en-US" sz="2400" dirty="0" smtClean="0"/>
              <a:t>process.</a:t>
            </a:r>
            <a:endParaRPr lang="en-US" sz="2400" dirty="0"/>
          </a:p>
          <a:p>
            <a:pPr marL="0" indent="0">
              <a:buNone/>
            </a:pPr>
            <a:endParaRPr lang="en-US" i="1" dirty="0" smtClean="0"/>
          </a:p>
          <a:p>
            <a:pPr marL="0" indent="0">
              <a:buNone/>
            </a:pPr>
            <a:endParaRPr lang="en-US" i="1" dirty="0"/>
          </a:p>
          <a:p>
            <a:pPr marL="0" indent="0">
              <a:buNone/>
            </a:pPr>
            <a:r>
              <a:rPr lang="en-US" sz="2800" i="1" dirty="0" smtClean="0"/>
              <a:t>“</a:t>
            </a:r>
            <a:r>
              <a:rPr lang="en-US" sz="2800" i="1" dirty="0"/>
              <a:t>My child’s perception of the situation is…  Before reacting, I want to make sure I understand the whole picture.  What are your observations?”</a:t>
            </a:r>
          </a:p>
          <a:p>
            <a:endParaRPr lang="en-US" dirty="0"/>
          </a:p>
        </p:txBody>
      </p:sp>
      <p:sp>
        <p:nvSpPr>
          <p:cNvPr id="5" name="TextBox 4"/>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6"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2302131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457199"/>
            <a:ext cx="7239000" cy="5509200"/>
          </a:xfrm>
          <a:prstGeom prst="rect">
            <a:avLst/>
          </a:prstGeom>
        </p:spPr>
        <p:txBody>
          <a:bodyPr wrap="square">
            <a:spAutoFit/>
          </a:bodyPr>
          <a:lstStyle/>
          <a:p>
            <a:r>
              <a:rPr lang="en-US" sz="2800" b="1" dirty="0" smtClean="0"/>
              <a:t>Start with positives</a:t>
            </a:r>
          </a:p>
          <a:p>
            <a:endParaRPr lang="en-US" sz="2800" b="1" dirty="0" smtClean="0"/>
          </a:p>
          <a:p>
            <a:pPr marL="285750" indent="-285750">
              <a:buFont typeface="Arial" pitchFamily="34" charset="0"/>
              <a:buChar char="•"/>
            </a:pPr>
            <a:r>
              <a:rPr lang="en-US" sz="2400" dirty="0" smtClean="0"/>
              <a:t>Build the sandwich – positive, areas of concern, positive.</a:t>
            </a:r>
          </a:p>
          <a:p>
            <a:pPr marL="285750" indent="-285750">
              <a:buFont typeface="Arial" pitchFamily="34" charset="0"/>
              <a:buChar char="•"/>
            </a:pPr>
            <a:r>
              <a:rPr lang="en-US" sz="2400" dirty="0" smtClean="0"/>
              <a:t>Establish mutual respect.</a:t>
            </a:r>
          </a:p>
          <a:p>
            <a:pPr marL="285750" indent="-285750">
              <a:buFont typeface="Arial" pitchFamily="34" charset="0"/>
              <a:buChar char="•"/>
            </a:pPr>
            <a:r>
              <a:rPr lang="en-US" sz="2400" dirty="0" smtClean="0"/>
              <a:t>Be grateful for efforts and willingness to work together.</a:t>
            </a:r>
          </a:p>
          <a:p>
            <a:pPr marL="285750" indent="-285750">
              <a:buFont typeface="Arial" pitchFamily="34" charset="0"/>
              <a:buChar char="•"/>
            </a:pPr>
            <a:r>
              <a:rPr lang="en-US" sz="2400" dirty="0" smtClean="0"/>
              <a:t>Empathy for teacher constraints. </a:t>
            </a:r>
          </a:p>
          <a:p>
            <a:pPr marL="285750" indent="-285750">
              <a:buFont typeface="Arial" pitchFamily="34" charset="0"/>
              <a:buChar char="•"/>
            </a:pPr>
            <a:r>
              <a:rPr lang="en-US" sz="2400" dirty="0" smtClean="0"/>
              <a:t>List what is/has been effective.  Share what is working.</a:t>
            </a:r>
          </a:p>
          <a:p>
            <a:pPr marL="285750" indent="-285750">
              <a:buFont typeface="Arial" pitchFamily="34" charset="0"/>
              <a:buChar char="•"/>
            </a:pPr>
            <a:endParaRPr lang="en-US" i="1" dirty="0" smtClean="0"/>
          </a:p>
          <a:p>
            <a:pPr marL="285750" indent="-285750">
              <a:buFont typeface="Arial" pitchFamily="34" charset="0"/>
              <a:buChar char="•"/>
            </a:pPr>
            <a:endParaRPr lang="en-US" i="1" dirty="0"/>
          </a:p>
          <a:p>
            <a:pPr marL="285750" indent="-285750">
              <a:buFont typeface="Arial" pitchFamily="34" charset="0"/>
              <a:buChar char="•"/>
            </a:pPr>
            <a:endParaRPr lang="en-US" i="1" dirty="0" smtClean="0"/>
          </a:p>
          <a:p>
            <a:r>
              <a:rPr lang="en-US" sz="2800" i="1" dirty="0" smtClean="0"/>
              <a:t>“I appreciate all that is currently being done for my student.  Can we look at more ideas?”</a:t>
            </a:r>
            <a:r>
              <a:rPr lang="en-US" sz="2800" dirty="0" smtClean="0"/>
              <a:t>	</a:t>
            </a:r>
            <a:endParaRPr lang="en-US" sz="2800" dirty="0"/>
          </a:p>
          <a:p>
            <a:endParaRPr lang="en-US" dirty="0" smtClean="0"/>
          </a:p>
        </p:txBody>
      </p:sp>
      <p:sp>
        <p:nvSpPr>
          <p:cNvPr id="6" name="TextBox 5"/>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Tree>
    <p:extLst>
      <p:ext uri="{BB962C8B-B14F-4D97-AF65-F5344CB8AC3E}">
        <p14:creationId xmlns:p14="http://schemas.microsoft.com/office/powerpoint/2010/main" val="754702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533400"/>
            <a:ext cx="7620000" cy="5867400"/>
          </a:xfrm>
        </p:spPr>
        <p:txBody>
          <a:bodyPr>
            <a:normAutofit/>
          </a:bodyPr>
          <a:lstStyle/>
          <a:p>
            <a:pPr marL="114300" indent="0">
              <a:buNone/>
            </a:pPr>
            <a:r>
              <a:rPr lang="en-US" sz="2800" b="1" dirty="0"/>
              <a:t>Helpful Phrases</a:t>
            </a:r>
            <a:r>
              <a:rPr lang="en-US" sz="2800" b="1" dirty="0" smtClean="0"/>
              <a:t>:</a:t>
            </a:r>
          </a:p>
          <a:p>
            <a:pPr marL="114300" indent="0">
              <a:buNone/>
            </a:pPr>
            <a:endParaRPr lang="en-US" sz="2800" b="1" dirty="0"/>
          </a:p>
          <a:p>
            <a:pPr marL="285750" indent="-285750"/>
            <a:r>
              <a:rPr lang="en-US" sz="2400" dirty="0"/>
              <a:t>“How can I help or partner with you?”</a:t>
            </a:r>
          </a:p>
          <a:p>
            <a:pPr marL="285750" indent="-285750"/>
            <a:r>
              <a:rPr lang="en-US" sz="2400" dirty="0"/>
              <a:t>“We are open to suggestions about…” </a:t>
            </a:r>
          </a:p>
          <a:p>
            <a:pPr marL="285750" indent="-285750"/>
            <a:r>
              <a:rPr lang="en-US" sz="2400" dirty="0"/>
              <a:t>“What do you think?”  </a:t>
            </a:r>
          </a:p>
          <a:p>
            <a:pPr marL="285750" indent="-285750"/>
            <a:r>
              <a:rPr lang="en-US" sz="2400" dirty="0"/>
              <a:t>“Help me understand…”</a:t>
            </a:r>
          </a:p>
          <a:p>
            <a:pPr marL="285750" indent="-285750"/>
            <a:r>
              <a:rPr lang="en-US" sz="2400" dirty="0"/>
              <a:t>“We need help.”</a:t>
            </a:r>
          </a:p>
          <a:p>
            <a:pPr marL="0" indent="0">
              <a:buNone/>
            </a:pPr>
            <a:endParaRPr lang="en-US" i="1" dirty="0" smtClean="0"/>
          </a:p>
          <a:p>
            <a:pPr marL="0" indent="0">
              <a:buNone/>
            </a:pPr>
            <a:r>
              <a:rPr lang="en-US" sz="2800" i="1" dirty="0" smtClean="0"/>
              <a:t>“</a:t>
            </a:r>
            <a:r>
              <a:rPr lang="en-US" sz="2800" i="1" dirty="0"/>
              <a:t>I would like to explore ways we could increase challenge for my child.  I know you are busy, but I have some ideas I would like to share and would love to hear your ideas too.  When would be a good time to get together?”</a:t>
            </a:r>
          </a:p>
          <a:p>
            <a:endParaRPr lang="en-US" dirty="0"/>
          </a:p>
        </p:txBody>
      </p:sp>
      <p:sp>
        <p:nvSpPr>
          <p:cNvPr id="4" name="TextBox 3"/>
          <p:cNvSpPr txBox="1"/>
          <p:nvPr/>
        </p:nvSpPr>
        <p:spPr>
          <a:xfrm>
            <a:off x="8610600" y="5556913"/>
            <a:ext cx="440140" cy="584775"/>
          </a:xfrm>
          <a:prstGeom prst="rect">
            <a:avLst/>
          </a:prstGeom>
          <a:noFill/>
        </p:spPr>
        <p:txBody>
          <a:bodyPr wrap="square" rtlCol="0">
            <a:spAutoFit/>
          </a:bodyPr>
          <a:lstStyle/>
          <a:p>
            <a:r>
              <a:rPr lang="en-US" sz="3200" dirty="0">
                <a:solidFill>
                  <a:schemeClr val="bg1">
                    <a:lumMod val="75000"/>
                  </a:schemeClr>
                </a:solidFill>
              </a:rPr>
              <a:t>L</a:t>
            </a:r>
            <a:endParaRPr lang="en-US" sz="3200" dirty="0">
              <a:solidFill>
                <a:schemeClr val="bg1">
                  <a:lumMod val="75000"/>
                </a:schemeClr>
              </a:solidFill>
            </a:endParaRPr>
          </a:p>
        </p:txBody>
      </p:sp>
      <p:sp>
        <p:nvSpPr>
          <p:cNvPr id="5" name="Footer Placeholder 3"/>
          <p:cNvSpPr>
            <a:spLocks noGrp="1"/>
          </p:cNvSpPr>
          <p:nvPr>
            <p:ph type="ftr" sz="quarter" idx="11"/>
          </p:nvPr>
        </p:nvSpPr>
        <p:spPr>
          <a:xfrm rot="16200000">
            <a:off x="6200140" y="3065118"/>
            <a:ext cx="5186681" cy="365760"/>
          </a:xfrm>
        </p:spPr>
        <p:txBody>
          <a:bodyPr/>
          <a:lstStyle/>
          <a:p>
            <a:r>
              <a:rPr lang="en-US" dirty="0" smtClean="0"/>
              <a:t>Blue Valley Parent Advocates for Gifted Education BVPAGE </a:t>
            </a:r>
            <a:r>
              <a:rPr lang="en-US" dirty="0" smtClean="0"/>
              <a:t>October 2016</a:t>
            </a:r>
            <a:endParaRPr lang="en-US" dirty="0"/>
          </a:p>
        </p:txBody>
      </p:sp>
    </p:spTree>
    <p:extLst>
      <p:ext uri="{BB962C8B-B14F-4D97-AF65-F5344CB8AC3E}">
        <p14:creationId xmlns:p14="http://schemas.microsoft.com/office/powerpoint/2010/main" val="14333273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493</TotalTime>
  <Words>3219</Words>
  <Application>Microsoft Office PowerPoint</Application>
  <PresentationFormat>On-screen Show (4:3)</PresentationFormat>
  <Paragraphs>418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Adjacency</vt:lpstr>
      <vt:lpstr>Advocating without Alienating</vt:lpstr>
      <vt:lpstr>Advocate</vt:lpstr>
      <vt:lpstr>Purpose of the discussion</vt:lpstr>
      <vt:lpstr>Survey Demographics</vt:lpstr>
      <vt:lpstr>“Success is knowing the difference between cornering people and getting them in your corner.” </vt:lpstr>
      <vt:lpstr>Getting started</vt:lpstr>
      <vt:lpstr>PowerPoint Presentation</vt:lpstr>
      <vt:lpstr>PowerPoint Presentation</vt:lpstr>
      <vt:lpstr>PowerPoint Presentation</vt:lpstr>
      <vt:lpstr>Key concepts when advocating</vt:lpstr>
      <vt:lpstr>Techniques to 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Pitfalls to avoid</vt:lpstr>
      <vt:lpstr>PowerPoint Presentation</vt:lpstr>
      <vt:lpstr>PowerPoint Presentation</vt:lpstr>
      <vt:lpstr>Success Stories</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Advocating without Alienating</dc:title>
  <dc:creator>Tracy</dc:creator>
  <cp:lastModifiedBy>Tracy</cp:lastModifiedBy>
  <cp:revision>62</cp:revision>
  <dcterms:created xsi:type="dcterms:W3CDTF">2012-10-03T18:18:55Z</dcterms:created>
  <dcterms:modified xsi:type="dcterms:W3CDTF">2016-10-05T23:06:17Z</dcterms:modified>
</cp:coreProperties>
</file>